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60" r:id="rId1"/>
  </p:sldMasterIdLst>
  <p:notesMasterIdLst>
    <p:notesMasterId r:id="rId16"/>
  </p:notesMasterIdLst>
  <p:sldIdLst>
    <p:sldId id="266" r:id="rId2"/>
    <p:sldId id="319" r:id="rId3"/>
    <p:sldId id="320" r:id="rId4"/>
    <p:sldId id="322" r:id="rId5"/>
    <p:sldId id="321" r:id="rId6"/>
    <p:sldId id="307" r:id="rId7"/>
    <p:sldId id="323" r:id="rId8"/>
    <p:sldId id="308" r:id="rId9"/>
    <p:sldId id="315" r:id="rId10"/>
    <p:sldId id="309" r:id="rId11"/>
    <p:sldId id="316" r:id="rId12"/>
    <p:sldId id="324" r:id="rId13"/>
    <p:sldId id="325" r:id="rId14"/>
    <p:sldId id="318" r:id="rId15"/>
  </p:sldIdLst>
  <p:sldSz cx="9144000" cy="6858000" type="screen4x3"/>
  <p:notesSz cx="6797675" cy="987425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Lucida Console" pitchFamily="49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1060" autoAdjust="0"/>
  </p:normalViewPr>
  <p:slideViewPr>
    <p:cSldViewPr>
      <p:cViewPr>
        <p:scale>
          <a:sx n="75" d="100"/>
          <a:sy n="75" d="100"/>
        </p:scale>
        <p:origin x="-1182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36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4D58F-32AB-40D0-95EA-964A0C8CC2C4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7981E-5550-4865-B30D-61F059FE90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6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2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 expressed by two UDFs</a:t>
            </a:r>
          </a:p>
          <a:p>
            <a:pPr lvl="1"/>
            <a:r>
              <a:rPr lang="en-US" dirty="0" smtClean="0"/>
              <a:t>Contain sequential code</a:t>
            </a:r>
          </a:p>
          <a:p>
            <a:pPr lvl="1"/>
            <a:r>
              <a:rPr lang="en-US" dirty="0" smtClean="0"/>
              <a:t>Executed in parallel among multiple nodes</a:t>
            </a:r>
          </a:p>
          <a:p>
            <a:pPr lvl="1"/>
            <a:r>
              <a:rPr lang="en-US" b="1" dirty="0" smtClean="0"/>
              <a:t>map</a:t>
            </a:r>
            <a:r>
              <a:rPr lang="en-US" dirty="0" smtClean="0"/>
              <a:t>:	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in</a:t>
            </a:r>
            <a:r>
              <a:rPr lang="en-US" dirty="0" smtClean="0"/>
              <a:t>, 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in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list(</a:t>
            </a:r>
            <a:r>
              <a:rPr lang="en-US" dirty="0" err="1" smtClean="0">
                <a:sym typeface="Wingdings" pitchFamily="2" charset="2"/>
              </a:rPr>
              <a:t>key</a:t>
            </a:r>
            <a:r>
              <a:rPr lang="en-US" baseline="-25000" dirty="0" err="1" smtClean="0">
                <a:sym typeface="Wingdings" pitchFamily="2" charset="2"/>
              </a:rPr>
              <a:t>tmp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value</a:t>
            </a:r>
            <a:r>
              <a:rPr lang="en-US" baseline="-25000" dirty="0" err="1" smtClean="0">
                <a:sym typeface="Wingdings" pitchFamily="2" charset="2"/>
              </a:rPr>
              <a:t>tmp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lvl="1"/>
            <a:r>
              <a:rPr lang="en-US" b="1" dirty="0" smtClean="0"/>
              <a:t>reduce</a:t>
            </a:r>
            <a:r>
              <a:rPr lang="en-US" dirty="0" smtClean="0"/>
              <a:t>:	(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tmp</a:t>
            </a:r>
            <a:r>
              <a:rPr lang="en-US" dirty="0" smtClean="0"/>
              <a:t>, list(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tmp</a:t>
            </a:r>
            <a:r>
              <a:rPr lang="en-US" dirty="0" smtClean="0"/>
              <a:t>)) </a:t>
            </a:r>
            <a:r>
              <a:rPr lang="en-US" dirty="0" smtClean="0">
                <a:sym typeface="Wingdings" pitchFamily="2" charset="2"/>
              </a:rPr>
              <a:t> list(</a:t>
            </a:r>
            <a:r>
              <a:rPr lang="en-US" dirty="0" err="1" smtClean="0">
                <a:sym typeface="Wingdings" pitchFamily="2" charset="2"/>
              </a:rPr>
              <a:t>key</a:t>
            </a:r>
            <a:r>
              <a:rPr lang="en-US" baseline="-25000" dirty="0" err="1" smtClean="0">
                <a:sym typeface="Wingdings" pitchFamily="2" charset="2"/>
              </a:rPr>
              <a:t>out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value</a:t>
            </a:r>
            <a:r>
              <a:rPr lang="en-US" baseline="-25000" dirty="0" err="1" smtClean="0">
                <a:sym typeface="Wingdings" pitchFamily="2" charset="2"/>
              </a:rPr>
              <a:t>out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Computation relies on data partitioning and redistribution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Number of map tasks </a:t>
            </a:r>
            <a:r>
              <a:rPr lang="en-US" i="1" dirty="0" smtClean="0"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 and reduce tasks </a:t>
            </a:r>
            <a:r>
              <a:rPr lang="en-US" i="1" dirty="0" smtClean="0">
                <a:sym typeface="Wingdings" pitchFamily="2" charset="2"/>
              </a:rPr>
              <a:t>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Task executed by some idle node in the cluster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UDF </a:t>
            </a:r>
            <a:r>
              <a:rPr lang="en-US" b="1" dirty="0" smtClean="0">
                <a:sym typeface="Wingdings" pitchFamily="2" charset="2"/>
              </a:rPr>
              <a:t>part</a:t>
            </a:r>
            <a:r>
              <a:rPr lang="en-US" dirty="0" smtClean="0">
                <a:sym typeface="Wingdings" pitchFamily="2" charset="2"/>
              </a:rPr>
              <a:t> partitions map output and distributes it to the </a:t>
            </a:r>
            <a:r>
              <a:rPr lang="en-US" i="1" dirty="0" smtClean="0">
                <a:sym typeface="Wingdings" pitchFamily="2" charset="2"/>
              </a:rPr>
              <a:t>r</a:t>
            </a:r>
            <a:r>
              <a:rPr lang="en-US" dirty="0" smtClean="0">
                <a:sym typeface="Wingdings" pitchFamily="2" charset="2"/>
              </a:rPr>
              <a:t> reduce tasks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Sorting of key-value pairs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Grouping of key-value pairs by key and invocation of </a:t>
            </a:r>
            <a:r>
              <a:rPr lang="en-US" b="1" dirty="0" smtClean="0">
                <a:sym typeface="Wingdings" pitchFamily="2" charset="2"/>
              </a:rPr>
              <a:t>reduce</a:t>
            </a:r>
            <a:r>
              <a:rPr lang="en-US" dirty="0" smtClean="0">
                <a:sym typeface="Wingdings" pitchFamily="2" charset="2"/>
              </a:rPr>
              <a:t> for each group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Simultaneous handling of different (long-running) ER workflows that can connect to different Hadoop clusters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8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2081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30107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6832" r="-5" b="27061"/>
          <a:stretch/>
        </p:blipFill>
        <p:spPr bwMode="auto">
          <a:xfrm>
            <a:off x="0" y="0"/>
            <a:ext cx="2633662" cy="3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126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cap="small" dirty="0" smtClean="0"/>
              <a:t>Dedoop: Efficient Deduplication with Hadoop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164288" y="44624"/>
            <a:ext cx="197971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Data Integration Day 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>
            <a:lvl1pPr>
              <a:defRPr sz="3000" cap="small" baseline="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/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bearbeiten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7450" marR="0" lvl="4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6832" r="-5" b="27061"/>
          <a:stretch/>
        </p:blipFill>
        <p:spPr bwMode="auto">
          <a:xfrm>
            <a:off x="0" y="0"/>
            <a:ext cx="2633662" cy="3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408160" y="44624"/>
            <a:ext cx="148432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72C493A-7720-4904-BEFE-10BFD1F401B0}" type="slidenum">
              <a:rPr lang="en-US" smtClean="0"/>
              <a:pPr algn="r"/>
              <a:t>‹Nr.›</a:t>
            </a:fld>
            <a:r>
              <a:rPr lang="en-US" dirty="0" smtClean="0"/>
              <a:t> / 13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2152" y="18288"/>
            <a:ext cx="4114800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cap="small" dirty="0" smtClean="0"/>
              <a:t>Dedoop: Efficient Deduplication with Hadoop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5200"/>
            <a:ext cx="8229600" cy="5281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ddddddddddddddddddd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</a:t>
            </a:r>
            <a:endParaRPr lang="en-US" noProof="0" dirty="0" smtClean="0"/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ddddddddddddddddddd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ddddddddddddddddddd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ddddddddd</a:t>
            </a:r>
            <a:r>
              <a:rPr lang="en-US" noProof="0" dirty="0" smtClean="0"/>
              <a:t> </a:t>
            </a:r>
            <a:r>
              <a:rPr lang="en-US" noProof="0" dirty="0" err="1" smtClean="0"/>
              <a:t>ddddddd</a:t>
            </a:r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9328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cap="small" dirty="0" smtClean="0"/>
              <a:t>Dedoop: Efficient Deduplication with Hadoop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 cap="small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>
            <a:lumMod val="50000"/>
          </a:schemeClr>
        </a:buClr>
        <a:buSzPct val="9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cap="small" dirty="0" smtClean="0"/>
              <a:t>Dedoop: Efficient Deduplication</a:t>
            </a:r>
            <a:r>
              <a:rPr lang="en-US" sz="4000" cap="small" dirty="0"/>
              <a:t> </a:t>
            </a:r>
            <a:r>
              <a:rPr lang="en-US" sz="4000" cap="small" dirty="0" smtClean="0"/>
              <a:t>with Hadoo</a:t>
            </a:r>
            <a:r>
              <a:rPr lang="en-US" sz="4000" cap="small" noProof="0" dirty="0" smtClean="0"/>
              <a:t>p</a:t>
            </a:r>
            <a:r>
              <a:rPr lang="en-US" sz="4000" cap="small" dirty="0" smtClean="0"/>
              <a:t> </a:t>
            </a:r>
            <a:br>
              <a:rPr lang="en-US" sz="4000" cap="small" dirty="0" smtClean="0"/>
            </a:br>
            <a:endParaRPr lang="en-US" sz="4000" cap="small" noProof="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85800" y="5420816"/>
            <a:ext cx="3598168" cy="3844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Lars </a:t>
            </a:r>
            <a:r>
              <a:rPr lang="de-DE" dirty="0" smtClean="0"/>
              <a:t>Kolb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88" y="3523828"/>
            <a:ext cx="4191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submission &amp; progress monitoring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80248"/>
          </a:xfrm>
        </p:spPr>
        <p:txBody>
          <a:bodyPr>
            <a:normAutofit/>
          </a:bodyPr>
          <a:lstStyle/>
          <a:p>
            <a:r>
              <a:rPr lang="en-US" dirty="0" smtClean="0"/>
              <a:t>Automatic mapping of specified workflow to a sequence of MR jobs</a:t>
            </a:r>
          </a:p>
          <a:p>
            <a:r>
              <a:rPr lang="en-US" dirty="0" smtClean="0"/>
              <a:t>Enrichment of corresponding </a:t>
            </a:r>
            <a:r>
              <a:rPr lang="en-US" i="1" dirty="0" err="1" smtClean="0"/>
              <a:t>JobConfs</a:t>
            </a:r>
            <a:r>
              <a:rPr lang="en-US" dirty="0" smtClean="0"/>
              <a:t> that the map/reduce function can access</a:t>
            </a:r>
          </a:p>
          <a:p>
            <a:pPr lvl="1"/>
            <a:r>
              <a:rPr lang="en-US" dirty="0" smtClean="0"/>
              <a:t>“Usual” MapReduce parameters (input files, output directory)</a:t>
            </a:r>
          </a:p>
          <a:p>
            <a:pPr lvl="1"/>
            <a:r>
              <a:rPr lang="en-US" dirty="0" smtClean="0"/>
              <a:t>Custom parameters (similarity function, attributes)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Dedoop can handle multiple (long-running) workflows that can connect to multiple clusters simultaneously</a:t>
            </a:r>
          </a:p>
          <a:p>
            <a:pPr lvl="1"/>
            <a:r>
              <a:rPr lang="en-US" dirty="0" smtClean="0"/>
              <a:t>Client-side workflow submission is appended to a queue of outstanding workflows at serve side</a:t>
            </a:r>
          </a:p>
          <a:p>
            <a:pPr lvl="1"/>
            <a:r>
              <a:rPr lang="en-US" dirty="0" smtClean="0"/>
              <a:t>Workflow executer consumes submitted workflows </a:t>
            </a:r>
            <a:r>
              <a:rPr lang="en-US" dirty="0"/>
              <a:t>asynchronously </a:t>
            </a:r>
            <a:endParaRPr lang="en-US" dirty="0" smtClean="0"/>
          </a:p>
          <a:p>
            <a:pPr lvl="1"/>
            <a:r>
              <a:rPr lang="en-US" dirty="0" smtClean="0"/>
              <a:t>Clients periodically poll workflow executer for progress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 smtClean="0"/>
              <a:t>Dedoop: Efficient Deduplication with Hadoop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2" y="1124744"/>
            <a:ext cx="8305875" cy="560466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016399" y="5044646"/>
            <a:ext cx="511256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61993" y="1425808"/>
            <a:ext cx="1643851" cy="238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5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Independent matching of individual blocks</a:t>
            </a:r>
          </a:p>
          <a:p>
            <a:pPr lvl="1"/>
            <a:r>
              <a:rPr lang="en-US" dirty="0" smtClean="0"/>
              <a:t>Quadratic </a:t>
            </a:r>
            <a:r>
              <a:rPr lang="en-US" dirty="0"/>
              <a:t>complexity of costly entity comparisons per block</a:t>
            </a:r>
          </a:p>
          <a:p>
            <a:pPr lvl="1"/>
            <a:r>
              <a:rPr lang="en-US" dirty="0" smtClean="0"/>
              <a:t>Skewed block sizes lead to severe load </a:t>
            </a:r>
            <a:r>
              <a:rPr lang="en-US" dirty="0"/>
              <a:t>imbalances  in </a:t>
            </a:r>
            <a:r>
              <a:rPr lang="en-US" dirty="0" smtClean="0"/>
              <a:t>the reduce phase</a:t>
            </a:r>
          </a:p>
          <a:p>
            <a:pPr lvl="1"/>
            <a:r>
              <a:rPr lang="en-US" dirty="0"/>
              <a:t>Lower bound is the time required for matching largest block</a:t>
            </a:r>
          </a:p>
          <a:p>
            <a:pPr lvl="1"/>
            <a:r>
              <a:rPr lang="en-US" dirty="0"/>
              <a:t>Adding more nodes does not further speed up computation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Ideas</a:t>
            </a:r>
          </a:p>
          <a:p>
            <a:pPr lvl="1"/>
            <a:r>
              <a:rPr lang="en-US" dirty="0" smtClean="0"/>
              <a:t>Additional MR job to determine blocking key distribution, i.e. number and size of blocks</a:t>
            </a:r>
          </a:p>
          <a:p>
            <a:pPr lvl="1"/>
            <a:r>
              <a:rPr lang="en-US" dirty="0" smtClean="0"/>
              <a:t>Global load balancing that assigns nearly the same number of pairs to reduce tasks</a:t>
            </a:r>
          </a:p>
          <a:p>
            <a:endParaRPr lang="en-US" dirty="0" smtClean="0"/>
          </a:p>
          <a:p>
            <a:r>
              <a:rPr lang="en-US" dirty="0" smtClean="0"/>
              <a:t>[ICDE’12]: Load Balancing for MapReduce-bases Entity Resolution</a:t>
            </a:r>
          </a:p>
          <a:p>
            <a:pPr lvl="1"/>
            <a:r>
              <a:rPr lang="en-US" dirty="0" err="1" smtClean="0"/>
              <a:t>BlockSplit</a:t>
            </a:r>
            <a:r>
              <a:rPr lang="en-US" dirty="0" smtClean="0"/>
              <a:t>: Split large blocks into sub-blocks</a:t>
            </a:r>
          </a:p>
          <a:p>
            <a:pPr lvl="1"/>
            <a:r>
              <a:rPr lang="en-US" dirty="0" err="1" smtClean="0"/>
              <a:t>PairRange</a:t>
            </a:r>
            <a:r>
              <a:rPr lang="en-US" dirty="0" smtClean="0"/>
              <a:t>: Global enumeration and tailored distribution of entity pairs</a:t>
            </a:r>
          </a:p>
          <a:p>
            <a:pPr lvl="1"/>
            <a:r>
              <a:rPr lang="en-US" dirty="0" smtClean="0"/>
              <a:t>Variation for Sorted Neighborhood [CSRD’12]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smtClean="0"/>
              <a:t>Dedoop: Efficient Deduplication with Hadoop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3" y="1497876"/>
            <a:ext cx="7508391" cy="4451404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7308304" y="6165304"/>
            <a:ext cx="1656184" cy="576064"/>
          </a:xfrm>
          <a:prstGeom prst="wedgeRoundRectCallout">
            <a:avLst>
              <a:gd name="adj1" fmla="val -19040"/>
              <a:gd name="adj2" fmla="val -142346"/>
              <a:gd name="adj3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„All </a:t>
            </a:r>
            <a:r>
              <a:rPr lang="de-DE" dirty="0" err="1" smtClean="0"/>
              <a:t>entities</a:t>
            </a:r>
            <a:r>
              <a:rPr lang="de-DE" dirty="0" smtClean="0"/>
              <a:t> in 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single</a:t>
            </a:r>
            <a:r>
              <a:rPr lang="de-DE" dirty="0" smtClean="0"/>
              <a:t> block“</a:t>
            </a:r>
            <a:endParaRPr lang="de-DE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827584" y="6165304"/>
            <a:ext cx="1656184" cy="576064"/>
          </a:xfrm>
          <a:prstGeom prst="wedgeRoundRectCallout">
            <a:avLst>
              <a:gd name="adj1" fmla="val -4087"/>
              <a:gd name="adj2" fmla="val -140693"/>
              <a:gd name="adj3" fmla="val 16667"/>
            </a:avLst>
          </a:prstGeom>
          <a:solidFill>
            <a:schemeClr val="accent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„Uniform </a:t>
            </a:r>
            <a:r>
              <a:rPr lang="de-DE" dirty="0" err="1" smtClean="0"/>
              <a:t>distribution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9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Hadoop@EC2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smtClean="0"/>
              <a:t>Dedoop: Efficient Deduplication with Hadoop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" b="-272"/>
          <a:stretch/>
        </p:blipFill>
        <p:spPr>
          <a:xfrm>
            <a:off x="6557191" y="559594"/>
            <a:ext cx="2263281" cy="423755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Large match problems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Amazon EC2</a:t>
            </a:r>
          </a:p>
          <a:p>
            <a:pPr lvl="1"/>
            <a:r>
              <a:rPr lang="en-US" dirty="0" smtClean="0"/>
              <a:t>Launch n virtual machines of a specific type and</a:t>
            </a:r>
            <a:br>
              <a:rPr lang="en-US" dirty="0" smtClean="0"/>
            </a:br>
            <a:r>
              <a:rPr lang="en-US" dirty="0" smtClean="0"/>
              <a:t>“outsource” the computation of a specified workflow</a:t>
            </a:r>
          </a:p>
          <a:p>
            <a:endParaRPr lang="en-US" dirty="0" smtClean="0"/>
          </a:p>
          <a:p>
            <a:r>
              <a:rPr lang="en-US" dirty="0" smtClean="0"/>
              <a:t>Set-up of a working Hadoop cluster is a laborious task</a:t>
            </a:r>
          </a:p>
          <a:p>
            <a:pPr lvl="1"/>
            <a:r>
              <a:rPr lang="en-US" dirty="0" smtClean="0"/>
              <a:t>Hadoop nodes need to “know” each other but IPs are</a:t>
            </a:r>
            <a:br>
              <a:rPr lang="en-US" dirty="0" smtClean="0"/>
            </a:br>
            <a:r>
              <a:rPr lang="en-US" dirty="0" err="1" smtClean="0"/>
              <a:t>unknow</a:t>
            </a:r>
            <a:r>
              <a:rPr lang="en-US" dirty="0" smtClean="0"/>
              <a:t> upfront</a:t>
            </a:r>
          </a:p>
          <a:p>
            <a:pPr lvl="1"/>
            <a:r>
              <a:rPr lang="en-US" dirty="0" err="1" smtClean="0"/>
              <a:t>Dedoop</a:t>
            </a:r>
            <a:r>
              <a:rPr lang="en-US" dirty="0" smtClean="0"/>
              <a:t> supports</a:t>
            </a:r>
          </a:p>
          <a:p>
            <a:pPr lvl="2"/>
            <a:r>
              <a:rPr lang="en-US" dirty="0" smtClean="0"/>
              <a:t>Automatic launching of EC2 VMS</a:t>
            </a:r>
          </a:p>
          <a:p>
            <a:pPr lvl="2"/>
            <a:r>
              <a:rPr lang="en-US" dirty="0" smtClean="0"/>
              <a:t>Hadoop cluster configuration &amp; startup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EC2’s </a:t>
            </a:r>
            <a:r>
              <a:rPr lang="en-US" dirty="0"/>
              <a:t>use of internal </a:t>
            </a:r>
            <a:r>
              <a:rPr lang="en-US" dirty="0" smtClean="0"/>
              <a:t>IPs</a:t>
            </a:r>
          </a:p>
          <a:p>
            <a:pPr lvl="1"/>
            <a:r>
              <a:rPr lang="en-US" dirty="0" smtClean="0"/>
              <a:t>Hadoop nodes communicate with each other via internal IPs (“for free”)</a:t>
            </a:r>
          </a:p>
          <a:p>
            <a:pPr lvl="1"/>
            <a:r>
              <a:rPr lang="en-US" dirty="0" smtClean="0"/>
              <a:t>Breaks </a:t>
            </a:r>
            <a:r>
              <a:rPr lang="en-US" dirty="0"/>
              <a:t>workflows submission </a:t>
            </a:r>
            <a:r>
              <a:rPr lang="en-US" dirty="0" smtClean="0"/>
              <a:t>&amp; progress monitoring from </a:t>
            </a:r>
            <a:r>
              <a:rPr lang="en-US" dirty="0"/>
              <a:t>“outside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Dedoop</a:t>
            </a:r>
            <a:r>
              <a:rPr lang="en-US" dirty="0" smtClean="0"/>
              <a:t> </a:t>
            </a:r>
            <a:r>
              <a:rPr lang="en-US" dirty="0"/>
              <a:t>dynamically spawns SOCKS proxy servers that allow access to EC2 nodes via </a:t>
            </a:r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smtClean="0"/>
              <a:t>tunnels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Fast </a:t>
            </a:r>
            <a:r>
              <a:rPr lang="en-US" dirty="0"/>
              <a:t>and effective object matching for large, </a:t>
            </a:r>
            <a:r>
              <a:rPr lang="en-US" dirty="0" smtClean="0"/>
              <a:t>real-world (</a:t>
            </a:r>
            <a:r>
              <a:rPr lang="en-US" dirty="0"/>
              <a:t>dirty) </a:t>
            </a:r>
            <a:r>
              <a:rPr lang="en-US" dirty="0" smtClean="0"/>
              <a:t>datasets</a:t>
            </a:r>
          </a:p>
          <a:p>
            <a:endParaRPr lang="en-US" dirty="0" smtClean="0"/>
          </a:p>
          <a:p>
            <a:r>
              <a:rPr lang="en-US" dirty="0"/>
              <a:t>Cloud-based parallel blocking and </a:t>
            </a:r>
            <a:r>
              <a:rPr lang="en-US" dirty="0" smtClean="0"/>
              <a:t>matching</a:t>
            </a:r>
          </a:p>
          <a:p>
            <a:pPr lvl="1"/>
            <a:r>
              <a:rPr lang="en-US" dirty="0" smtClean="0"/>
              <a:t>Straight-forward </a:t>
            </a:r>
            <a:r>
              <a:rPr lang="en-US" dirty="0"/>
              <a:t>utilization of MapReduce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... </a:t>
            </a:r>
            <a:r>
              <a:rPr lang="en-US" dirty="0"/>
              <a:t>but doing it efficiently requires some </a:t>
            </a:r>
            <a:r>
              <a:rPr lang="en-US" dirty="0" smtClean="0"/>
              <a:t>work</a:t>
            </a:r>
          </a:p>
          <a:p>
            <a:pPr lvl="1"/>
            <a:endParaRPr lang="en-US" dirty="0"/>
          </a:p>
          <a:p>
            <a:r>
              <a:rPr lang="en-US" dirty="0" err="1" smtClean="0"/>
              <a:t>Dedoop</a:t>
            </a:r>
            <a:r>
              <a:rPr lang="en-US" dirty="0" smtClean="0"/>
              <a:t> for </a:t>
            </a:r>
            <a:r>
              <a:rPr lang="en-US" dirty="0"/>
              <a:t>easy and efficient Hadoop-based matching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smtClean="0"/>
              <a:t>Dedoop: Efficient Deduplication with 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802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300" cap="small" dirty="0" smtClean="0"/>
              <a:t>Thank you for your attention</a:t>
            </a:r>
            <a:endParaRPr lang="en-US" sz="43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smtClean="0"/>
              <a:t>Dedoop: Efficient Deduplication with Hadoop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56" y="2564904"/>
            <a:ext cx="1193800" cy="17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Fragezei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36" y="2625699"/>
            <a:ext cx="906404" cy="15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</a:t>
            </a:r>
            <a:r>
              <a:rPr lang="en-US" dirty="0" smtClean="0"/>
              <a:t>Resolution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 (Textkörper)"/>
              </a:rPr>
              <a:t>ER</a:t>
            </a:r>
          </a:p>
          <a:p>
            <a:pPr lvl="1"/>
            <a:r>
              <a:rPr lang="en-US" dirty="0">
                <a:latin typeface="Calibri (Textkörper)"/>
              </a:rPr>
              <a:t>Identification of duplicate entities</a:t>
            </a:r>
          </a:p>
          <a:p>
            <a:pPr lvl="1"/>
            <a:r>
              <a:rPr lang="en-US" dirty="0">
                <a:latin typeface="Calibri (Textkörper)"/>
              </a:rPr>
              <a:t>Pairwise comparisons </a:t>
            </a:r>
            <a:r>
              <a:rPr lang="en-US" dirty="0">
                <a:latin typeface="Calibri (Textkörper)"/>
                <a:sym typeface="Wingdings" pitchFamily="2" charset="2"/>
              </a:rPr>
              <a:t> O(n²)</a:t>
            </a:r>
          </a:p>
          <a:p>
            <a:pPr lvl="1"/>
            <a:r>
              <a:rPr lang="en-US" dirty="0">
                <a:latin typeface="Calibri (Textkörper)"/>
                <a:sym typeface="Wingdings" pitchFamily="2" charset="2"/>
              </a:rPr>
              <a:t>Application of several costly similarity measures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r>
              <a:rPr lang="en-US" dirty="0">
                <a:latin typeface="Calibri (Textkörper)"/>
                <a:sym typeface="Wingdings" pitchFamily="2" charset="2"/>
              </a:rPr>
              <a:t>Blocking</a:t>
            </a:r>
          </a:p>
          <a:p>
            <a:pPr lvl="1"/>
            <a:r>
              <a:rPr lang="en-US" dirty="0">
                <a:latin typeface="Calibri (Textkörper)"/>
                <a:sym typeface="Wingdings" pitchFamily="2" charset="2"/>
              </a:rPr>
              <a:t>Grouping of entities that are “somehow similar"</a:t>
            </a:r>
          </a:p>
          <a:p>
            <a:pPr lvl="1"/>
            <a:r>
              <a:rPr lang="en-US" dirty="0">
                <a:latin typeface="Calibri (Textkörper)"/>
                <a:sym typeface="Wingdings" pitchFamily="2" charset="2"/>
              </a:rPr>
              <a:t>Comparisons restricted to entities from the same block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latin typeface="Calibri (Textkörper)"/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latin typeface="Calibri (Textkörper)"/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smtClean="0"/>
              <a:t>Dedoop: Efficient Deduplication with Hadoop</a:t>
            </a:r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1893302" y="4425840"/>
            <a:ext cx="1670586" cy="1382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15" y="5009568"/>
            <a:ext cx="234666" cy="39558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7" y="4619733"/>
            <a:ext cx="295010" cy="38217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8" y="5001904"/>
            <a:ext cx="333206" cy="3982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53" y="4483446"/>
            <a:ext cx="316952" cy="46323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43" y="5081803"/>
            <a:ext cx="218413" cy="380953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4762621" y="4425840"/>
            <a:ext cx="1105523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20735806">
            <a:off x="5038995" y="5177277"/>
            <a:ext cx="1024538" cy="8743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909526" y="5073913"/>
            <a:ext cx="460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30" y="4606193"/>
            <a:ext cx="333206" cy="39822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65" y="4610674"/>
            <a:ext cx="316952" cy="46323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806">
            <a:off x="5080852" y="5377019"/>
            <a:ext cx="295010" cy="38217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806">
            <a:off x="5696068" y="5372803"/>
            <a:ext cx="218413" cy="38095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806">
            <a:off x="5409600" y="5590619"/>
            <a:ext cx="234666" cy="395581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>
            <a:off x="3923928" y="5229200"/>
            <a:ext cx="446398" cy="1615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</a:t>
            </a:r>
            <a:r>
              <a:rPr lang="en-US" dirty="0" smtClean="0"/>
              <a:t>Resolution (2)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smtClean="0"/>
              <a:t>Dedoop: Efficient Deduplication with Hadoop</a:t>
            </a:r>
            <a:endParaRPr lang="en-US" dirty="0"/>
          </a:p>
        </p:txBody>
      </p:sp>
      <p:sp>
        <p:nvSpPr>
          <p:cNvPr id="7" name="Flowchart: Magnetic Disk 124"/>
          <p:cNvSpPr>
            <a:spLocks noChangeAspect="1"/>
          </p:cNvSpPr>
          <p:nvPr/>
        </p:nvSpPr>
        <p:spPr>
          <a:xfrm>
            <a:off x="356218" y="2993489"/>
            <a:ext cx="543374" cy="542449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R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Flowchart: Magnetic Disk 124"/>
          <p:cNvSpPr>
            <a:spLocks noChangeAspect="1"/>
          </p:cNvSpPr>
          <p:nvPr/>
        </p:nvSpPr>
        <p:spPr>
          <a:xfrm>
            <a:off x="356218" y="3726914"/>
            <a:ext cx="543374" cy="542449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48"/>
          <p:cNvCxnSpPr>
            <a:stCxn id="8" idx="4"/>
            <a:endCxn id="20" idx="1"/>
          </p:cNvCxnSpPr>
          <p:nvPr/>
        </p:nvCxnSpPr>
        <p:spPr>
          <a:xfrm flipV="1">
            <a:off x="899592" y="3639263"/>
            <a:ext cx="288032" cy="358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8"/>
          <p:cNvCxnSpPr>
            <a:stCxn id="7" idx="4"/>
            <a:endCxn id="20" idx="1"/>
          </p:cNvCxnSpPr>
          <p:nvPr/>
        </p:nvCxnSpPr>
        <p:spPr>
          <a:xfrm>
            <a:off x="899592" y="3264714"/>
            <a:ext cx="288032" cy="374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spect="1"/>
          </p:cNvSpPr>
          <p:nvPr/>
        </p:nvSpPr>
        <p:spPr>
          <a:xfrm>
            <a:off x="2871618" y="3369048"/>
            <a:ext cx="1165365" cy="56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Similarity computation</a:t>
            </a:r>
          </a:p>
        </p:txBody>
      </p:sp>
      <p:cxnSp>
        <p:nvCxnSpPr>
          <p:cNvPr id="12" name="Straight Arrow Connector 48"/>
          <p:cNvCxnSpPr>
            <a:stCxn id="11" idx="3"/>
            <a:endCxn id="18" idx="1"/>
          </p:cNvCxnSpPr>
          <p:nvPr/>
        </p:nvCxnSpPr>
        <p:spPr>
          <a:xfrm>
            <a:off x="4036983" y="3653316"/>
            <a:ext cx="373809" cy="2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spect="1"/>
          </p:cNvSpPr>
          <p:nvPr/>
        </p:nvSpPr>
        <p:spPr>
          <a:xfrm>
            <a:off x="6743908" y="3371165"/>
            <a:ext cx="1116900" cy="56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Match decision</a:t>
            </a:r>
          </a:p>
        </p:txBody>
      </p:sp>
      <p:cxnSp>
        <p:nvCxnSpPr>
          <p:cNvPr id="14" name="Straight Arrow Connector 48"/>
          <p:cNvCxnSpPr>
            <a:stCxn id="18" idx="3"/>
            <a:endCxn id="13" idx="1"/>
          </p:cNvCxnSpPr>
          <p:nvPr/>
        </p:nvCxnSpPr>
        <p:spPr>
          <a:xfrm flipV="1">
            <a:off x="6494290" y="3655433"/>
            <a:ext cx="249618" cy="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agnetic Disk 134"/>
          <p:cNvSpPr>
            <a:spLocks noChangeAspect="1"/>
          </p:cNvSpPr>
          <p:nvPr/>
        </p:nvSpPr>
        <p:spPr>
          <a:xfrm>
            <a:off x="6718508" y="4134976"/>
            <a:ext cx="1165860" cy="51816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Match Result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(</a:t>
            </a:r>
            <a:r>
              <a:rPr lang="en-US" sz="1400" dirty="0" err="1" smtClean="0">
                <a:solidFill>
                  <a:prstClr val="white"/>
                </a:solidFill>
              </a:rPr>
              <a:t>id</a:t>
            </a:r>
            <a:r>
              <a:rPr lang="en-US" sz="1400" baseline="-25000" dirty="0" err="1" smtClean="0">
                <a:solidFill>
                  <a:prstClr val="white"/>
                </a:solidFill>
              </a:rPr>
              <a:t>R</a:t>
            </a:r>
            <a:r>
              <a:rPr lang="en-US" sz="1400" dirty="0" smtClean="0">
                <a:solidFill>
                  <a:prstClr val="white"/>
                </a:solidFill>
              </a:rPr>
              <a:t>, </a:t>
            </a:r>
            <a:r>
              <a:rPr lang="en-US" sz="1400" dirty="0" err="1" smtClean="0">
                <a:solidFill>
                  <a:prstClr val="white"/>
                </a:solidFill>
              </a:rPr>
              <a:t>id</a:t>
            </a:r>
            <a:r>
              <a:rPr lang="en-US" sz="1400" baseline="-25000" dirty="0" err="1" smtClean="0">
                <a:solidFill>
                  <a:prstClr val="white"/>
                </a:solidFill>
              </a:rPr>
              <a:t>S</a:t>
            </a:r>
            <a:r>
              <a:rPr lang="en-US" sz="1400" dirty="0" smtClean="0">
                <a:solidFill>
                  <a:prstClr val="white"/>
                </a:solidFill>
              </a:rPr>
              <a:t>)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48"/>
          <p:cNvCxnSpPr>
            <a:stCxn id="13" idx="2"/>
            <a:endCxn id="16" idx="1"/>
          </p:cNvCxnSpPr>
          <p:nvPr/>
        </p:nvCxnSpPr>
        <p:spPr>
          <a:xfrm flipH="1">
            <a:off x="7301438" y="3939701"/>
            <a:ext cx="920" cy="1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92121"/>
              </p:ext>
            </p:extLst>
          </p:nvPr>
        </p:nvGraphicFramePr>
        <p:xfrm>
          <a:off x="4410792" y="3320858"/>
          <a:ext cx="208349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5"/>
                <a:gridCol w="281940"/>
                <a:gridCol w="386715"/>
                <a:gridCol w="231140"/>
                <a:gridCol w="385127"/>
                <a:gridCol w="507111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latin typeface="+mn-lt"/>
                          <a:cs typeface="Times New Roman"/>
                        </a:rPr>
                        <a:t>id</a:t>
                      </a:r>
                      <a:r>
                        <a:rPr lang="de-DE" sz="1200" baseline="-25000" dirty="0" err="1" smtClean="0">
                          <a:latin typeface="+mn-lt"/>
                          <a:cs typeface="Times New Roman"/>
                        </a:rPr>
                        <a:t>R</a:t>
                      </a:r>
                      <a:endParaRPr lang="en-US" sz="1200" baseline="-25000" dirty="0">
                        <a:latin typeface="+mn-lt"/>
                      </a:endParaRPr>
                    </a:p>
                  </a:txBody>
                  <a:tcPr marL="45720" marR="45720" marT="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latin typeface="+mn-lt"/>
                          <a:cs typeface="Times New Roman"/>
                        </a:rPr>
                        <a:t>id</a:t>
                      </a:r>
                      <a:r>
                        <a:rPr lang="de-DE" sz="1200" baseline="-25000" dirty="0" err="1" smtClean="0">
                          <a:latin typeface="+mn-lt"/>
                          <a:cs typeface="Times New Roman"/>
                        </a:rPr>
                        <a:t>S</a:t>
                      </a:r>
                      <a:endParaRPr lang="en-US" sz="1200" baseline="-25000" dirty="0">
                        <a:latin typeface="+mn-lt"/>
                      </a:endParaRPr>
                    </a:p>
                  </a:txBody>
                  <a:tcPr marL="45720" marR="45720" marT="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+mn-lt"/>
                          <a:cs typeface="Times New Roman"/>
                        </a:rPr>
                        <a:t>sim</a:t>
                      </a:r>
                      <a:r>
                        <a:rPr lang="de-DE" sz="1200" baseline="-25000" dirty="0" smtClean="0">
                          <a:latin typeface="+mn-lt"/>
                          <a:cs typeface="Times New Roman"/>
                        </a:rPr>
                        <a:t>1</a:t>
                      </a:r>
                      <a:endParaRPr lang="en-US" sz="1200" baseline="-25000" dirty="0">
                        <a:latin typeface="+mn-lt"/>
                      </a:endParaRPr>
                    </a:p>
                  </a:txBody>
                  <a:tcPr marL="45720" marR="45720" marT="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-25000" dirty="0" smtClean="0">
                          <a:latin typeface="+mn-lt"/>
                        </a:rPr>
                        <a:t>…</a:t>
                      </a:r>
                      <a:endParaRPr lang="en-US" sz="1200" baseline="-25000" dirty="0">
                        <a:latin typeface="+mn-lt"/>
                      </a:endParaRPr>
                    </a:p>
                  </a:txBody>
                  <a:tcPr marL="45720" marR="45720" marT="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mtClean="0">
                          <a:latin typeface="+mn-lt"/>
                          <a:cs typeface="Times New Roman"/>
                        </a:rPr>
                        <a:t>sim</a:t>
                      </a:r>
                      <a:r>
                        <a:rPr lang="de-DE" sz="1200" baseline="-25000" dirty="0" err="1" smtClean="0">
                          <a:latin typeface="+mn-lt"/>
                          <a:cs typeface="Times New Roman"/>
                        </a:rPr>
                        <a:t>k</a:t>
                      </a:r>
                      <a:endParaRPr lang="en-US" sz="1200" baseline="-25000" dirty="0" smtClean="0">
                        <a:latin typeface="+mn-lt"/>
                      </a:endParaRPr>
                    </a:p>
                  </a:txBody>
                  <a:tcPr marL="45720" marR="45720" marT="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latin typeface="+mn-lt"/>
                          <a:cs typeface="Times New Roman"/>
                        </a:rPr>
                        <a:t>match</a:t>
                      </a:r>
                      <a:endParaRPr lang="en-US" sz="1200" baseline="-25000" dirty="0">
                        <a:latin typeface="+mn-lt"/>
                      </a:endParaRPr>
                    </a:p>
                  </a:txBody>
                  <a:tcPr marL="45720" marR="45720" marT="0" marB="91440"/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+mn-lt"/>
                        </a:rPr>
                        <a:t>...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+mn-lt"/>
                        </a:rPr>
                        <a:t>...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0.5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0.6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?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+mn-lt"/>
                        </a:rPr>
                        <a:t>...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+mn-lt"/>
                        </a:rPr>
                        <a:t>...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0.8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0.9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?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20" name="Rectangle 8"/>
          <p:cNvSpPr>
            <a:spLocks noChangeAspect="1"/>
          </p:cNvSpPr>
          <p:nvPr/>
        </p:nvSpPr>
        <p:spPr>
          <a:xfrm>
            <a:off x="1187624" y="3354995"/>
            <a:ext cx="936104" cy="56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Blocking</a:t>
            </a:r>
          </a:p>
        </p:txBody>
      </p:sp>
      <p:sp>
        <p:nvSpPr>
          <p:cNvPr id="21" name="Flowchart: Magnetic Disk 124"/>
          <p:cNvSpPr>
            <a:spLocks noChangeAspect="1"/>
          </p:cNvSpPr>
          <p:nvPr/>
        </p:nvSpPr>
        <p:spPr>
          <a:xfrm>
            <a:off x="2358802" y="3025527"/>
            <a:ext cx="306721" cy="306198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B</a:t>
            </a:r>
            <a:r>
              <a:rPr lang="en-US" sz="1600" baseline="-25000" dirty="0" smtClean="0">
                <a:solidFill>
                  <a:prstClr val="white"/>
                </a:solidFill>
              </a:rPr>
              <a:t>1</a:t>
            </a:r>
            <a:endParaRPr lang="en-US" sz="1600" baseline="-25000" dirty="0">
              <a:solidFill>
                <a:prstClr val="white"/>
              </a:solidFill>
            </a:endParaRPr>
          </a:p>
        </p:txBody>
      </p:sp>
      <p:sp>
        <p:nvSpPr>
          <p:cNvPr id="22" name="Flowchart: Magnetic Disk 124"/>
          <p:cNvSpPr>
            <a:spLocks noChangeAspect="1"/>
          </p:cNvSpPr>
          <p:nvPr/>
        </p:nvSpPr>
        <p:spPr>
          <a:xfrm>
            <a:off x="2349277" y="3491483"/>
            <a:ext cx="306721" cy="306198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B</a:t>
            </a:r>
            <a:r>
              <a:rPr lang="en-US" sz="1600" baseline="-25000" dirty="0" smtClean="0">
                <a:solidFill>
                  <a:prstClr val="white"/>
                </a:solidFill>
              </a:rPr>
              <a:t>2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Flowchart: Magnetic Disk 124"/>
          <p:cNvSpPr>
            <a:spLocks noChangeAspect="1"/>
          </p:cNvSpPr>
          <p:nvPr/>
        </p:nvSpPr>
        <p:spPr>
          <a:xfrm>
            <a:off x="2339752" y="3933056"/>
            <a:ext cx="306721" cy="306198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B</a:t>
            </a:r>
            <a:r>
              <a:rPr lang="en-US" sz="1600" baseline="-25000" dirty="0" smtClean="0">
                <a:solidFill>
                  <a:prstClr val="white"/>
                </a:solidFill>
              </a:rPr>
              <a:t>3</a:t>
            </a:r>
            <a:endParaRPr lang="en-US" sz="1600" baseline="-25000" dirty="0">
              <a:solidFill>
                <a:prstClr val="white"/>
              </a:solidFill>
            </a:endParaRPr>
          </a:p>
        </p:txBody>
      </p:sp>
      <p:cxnSp>
        <p:nvCxnSpPr>
          <p:cNvPr id="27" name="Straight Arrow Connector 48"/>
          <p:cNvCxnSpPr>
            <a:stCxn id="20" idx="3"/>
            <a:endCxn id="22" idx="2"/>
          </p:cNvCxnSpPr>
          <p:nvPr/>
        </p:nvCxnSpPr>
        <p:spPr>
          <a:xfrm>
            <a:off x="2123728" y="3639263"/>
            <a:ext cx="225549" cy="5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48"/>
          <p:cNvCxnSpPr>
            <a:stCxn id="20" idx="3"/>
            <a:endCxn id="23" idx="2"/>
          </p:cNvCxnSpPr>
          <p:nvPr/>
        </p:nvCxnSpPr>
        <p:spPr>
          <a:xfrm>
            <a:off x="2123728" y="3639263"/>
            <a:ext cx="216024" cy="44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48"/>
          <p:cNvCxnSpPr>
            <a:stCxn id="20" idx="3"/>
            <a:endCxn id="21" idx="2"/>
          </p:cNvCxnSpPr>
          <p:nvPr/>
        </p:nvCxnSpPr>
        <p:spPr>
          <a:xfrm flipV="1">
            <a:off x="2123728" y="3178626"/>
            <a:ext cx="235074" cy="46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8"/>
          <p:cNvCxnSpPr>
            <a:stCxn id="21" idx="4"/>
            <a:endCxn id="11" idx="1"/>
          </p:cNvCxnSpPr>
          <p:nvPr/>
        </p:nvCxnSpPr>
        <p:spPr>
          <a:xfrm>
            <a:off x="2665523" y="3178626"/>
            <a:ext cx="206095" cy="474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48"/>
          <p:cNvCxnSpPr>
            <a:stCxn id="22" idx="4"/>
            <a:endCxn id="11" idx="1"/>
          </p:cNvCxnSpPr>
          <p:nvPr/>
        </p:nvCxnSpPr>
        <p:spPr>
          <a:xfrm>
            <a:off x="2655998" y="3644582"/>
            <a:ext cx="215620" cy="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8"/>
          <p:cNvCxnSpPr>
            <a:stCxn id="23" idx="4"/>
            <a:endCxn id="11" idx="1"/>
          </p:cNvCxnSpPr>
          <p:nvPr/>
        </p:nvCxnSpPr>
        <p:spPr>
          <a:xfrm flipV="1">
            <a:off x="2646473" y="3653316"/>
            <a:ext cx="225145" cy="432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1"/>
          <p:cNvSpPr/>
          <p:nvPr/>
        </p:nvSpPr>
        <p:spPr>
          <a:xfrm>
            <a:off x="1051322" y="2926084"/>
            <a:ext cx="6905054" cy="1871067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4994523" y="3299977"/>
            <a:ext cx="1008112" cy="70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bgerundete rechteckige Legende 51"/>
          <p:cNvSpPr/>
          <p:nvPr/>
        </p:nvSpPr>
        <p:spPr>
          <a:xfrm>
            <a:off x="6084168" y="2564904"/>
            <a:ext cx="2885032" cy="504055"/>
          </a:xfrm>
          <a:prstGeom prst="wedgeRoundRectCallout">
            <a:avLst>
              <a:gd name="adj1" fmla="val 6039"/>
              <a:gd name="adj2" fmla="val 126123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a</a:t>
            </a:r>
            <a:r>
              <a:rPr lang="en-US" sz="1400" baseline="-25000" dirty="0" smtClean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  <a:sym typeface="Symbol"/>
              </a:rPr>
              <a:t>  </a:t>
            </a:r>
            <a:r>
              <a:rPr lang="en-US" sz="1400" dirty="0" smtClean="0">
                <a:solidFill>
                  <a:schemeClr val="tx1"/>
                </a:solidFill>
              </a:rPr>
              <a:t>sim</a:t>
            </a:r>
            <a:r>
              <a:rPr lang="en-US" sz="1400" baseline="-25000" dirty="0" smtClean="0">
                <a:solidFill>
                  <a:schemeClr val="tx1"/>
                </a:solidFill>
              </a:rPr>
              <a:t>1</a:t>
            </a:r>
            <a:r>
              <a:rPr lang="en-US" sz="1400" dirty="0" smtClean="0">
                <a:solidFill>
                  <a:schemeClr val="tx1"/>
                </a:solidFill>
              </a:rPr>
              <a:t>+</a:t>
            </a:r>
            <a:r>
              <a:rPr lang="en-US" sz="1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a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</a:t>
            </a:r>
            <a:r>
              <a:rPr lang="en-US" sz="1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sim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 …+</a:t>
            </a:r>
            <a:r>
              <a:rPr lang="en-US" sz="1400" dirty="0" err="1" smtClean="0">
                <a:solidFill>
                  <a:schemeClr val="tx1"/>
                </a:solidFill>
                <a:sym typeface="Symbol"/>
              </a:rPr>
              <a:t>a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1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</a:t>
            </a:r>
            <a:r>
              <a:rPr lang="en-US" sz="1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Symbol"/>
              </a:rPr>
              <a:t>sim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1400" baseline="-250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&gt; t ?</a:t>
            </a:r>
          </a:p>
        </p:txBody>
      </p:sp>
      <p:sp>
        <p:nvSpPr>
          <p:cNvPr id="107" name="Rectangle 40"/>
          <p:cNvSpPr/>
          <p:nvPr/>
        </p:nvSpPr>
        <p:spPr>
          <a:xfrm>
            <a:off x="2559041" y="2263145"/>
            <a:ext cx="5384800" cy="1188844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48"/>
          <p:cNvCxnSpPr>
            <a:stCxn id="110" idx="3"/>
            <a:endCxn id="113" idx="1"/>
          </p:cNvCxnSpPr>
          <p:nvPr/>
        </p:nvCxnSpPr>
        <p:spPr>
          <a:xfrm flipV="1">
            <a:off x="6148882" y="2850418"/>
            <a:ext cx="491007" cy="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8"/>
          <p:cNvSpPr>
            <a:spLocks noChangeAspect="1"/>
          </p:cNvSpPr>
          <p:nvPr/>
        </p:nvSpPr>
        <p:spPr>
          <a:xfrm>
            <a:off x="2948704" y="2566184"/>
            <a:ext cx="1116900" cy="568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Similarity computation</a:t>
            </a:r>
          </a:p>
        </p:txBody>
      </p:sp>
      <p:graphicFrame>
        <p:nvGraphicFramePr>
          <p:cNvPr id="1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19632"/>
              </p:ext>
            </p:extLst>
          </p:nvPr>
        </p:nvGraphicFramePr>
        <p:xfrm>
          <a:off x="4638789" y="2515915"/>
          <a:ext cx="151009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15"/>
                <a:gridCol w="231140"/>
                <a:gridCol w="385127"/>
                <a:gridCol w="507111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+mn-lt"/>
                          <a:cs typeface="Times New Roman"/>
                        </a:rPr>
                        <a:t>sim</a:t>
                      </a:r>
                      <a:r>
                        <a:rPr lang="de-DE" sz="1200" baseline="-25000" dirty="0" smtClean="0">
                          <a:latin typeface="+mn-lt"/>
                          <a:cs typeface="Times New Roman"/>
                        </a:rPr>
                        <a:t>1</a:t>
                      </a:r>
                      <a:endParaRPr lang="en-US" sz="1200" baseline="-25000" dirty="0">
                        <a:latin typeface="+mn-lt"/>
                      </a:endParaRPr>
                    </a:p>
                  </a:txBody>
                  <a:tcPr marL="45720" marR="45720" marT="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-25000" dirty="0" smtClean="0">
                          <a:latin typeface="+mn-lt"/>
                        </a:rPr>
                        <a:t>…</a:t>
                      </a:r>
                      <a:endParaRPr lang="en-US" sz="1200" baseline="-25000" dirty="0">
                        <a:latin typeface="+mn-lt"/>
                      </a:endParaRPr>
                    </a:p>
                  </a:txBody>
                  <a:tcPr marL="45720" marR="45720" marT="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mtClean="0">
                          <a:latin typeface="+mn-lt"/>
                          <a:cs typeface="Times New Roman"/>
                        </a:rPr>
                        <a:t>sim</a:t>
                      </a:r>
                      <a:r>
                        <a:rPr lang="de-DE" sz="1200" baseline="-25000" dirty="0" err="1" smtClean="0">
                          <a:latin typeface="+mn-lt"/>
                          <a:cs typeface="Times New Roman"/>
                        </a:rPr>
                        <a:t>k</a:t>
                      </a:r>
                      <a:endParaRPr lang="en-US" sz="1200" baseline="-25000" dirty="0" smtClean="0">
                        <a:latin typeface="+mn-lt"/>
                      </a:endParaRPr>
                    </a:p>
                  </a:txBody>
                  <a:tcPr marL="45720" marR="45720" marT="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latin typeface="+mn-lt"/>
                          <a:cs typeface="Times New Roman"/>
                        </a:rPr>
                        <a:t>match</a:t>
                      </a:r>
                      <a:endParaRPr lang="en-US" sz="1200" baseline="-25000" dirty="0">
                        <a:latin typeface="+mn-lt"/>
                      </a:endParaRPr>
                    </a:p>
                  </a:txBody>
                  <a:tcPr marL="45720" marR="45720" marT="0" marB="91440"/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0.8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0.7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true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0.4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0.6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false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111" name="TextBox 121"/>
          <p:cNvSpPr txBox="1"/>
          <p:nvPr/>
        </p:nvSpPr>
        <p:spPr>
          <a:xfrm>
            <a:off x="4596946" y="2257040"/>
            <a:ext cx="164782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 smtClean="0"/>
              <a:t>Training  Similarities</a:t>
            </a:r>
            <a:endParaRPr lang="en-US" sz="1400" dirty="0"/>
          </a:p>
        </p:txBody>
      </p:sp>
      <p:cxnSp>
        <p:nvCxnSpPr>
          <p:cNvPr id="112" name="Straight Arrow Connector 48"/>
          <p:cNvCxnSpPr>
            <a:stCxn id="109" idx="3"/>
            <a:endCxn id="110" idx="1"/>
          </p:cNvCxnSpPr>
          <p:nvPr/>
        </p:nvCxnSpPr>
        <p:spPr>
          <a:xfrm>
            <a:off x="4065604" y="2850438"/>
            <a:ext cx="573185" cy="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8"/>
          <p:cNvSpPr>
            <a:spLocks noChangeAspect="1"/>
          </p:cNvSpPr>
          <p:nvPr/>
        </p:nvSpPr>
        <p:spPr>
          <a:xfrm>
            <a:off x="6639889" y="2566150"/>
            <a:ext cx="1116900" cy="56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Classifier Training</a:t>
            </a:r>
          </a:p>
        </p:txBody>
      </p:sp>
      <p:sp>
        <p:nvSpPr>
          <p:cNvPr id="114" name="TextBox 121"/>
          <p:cNvSpPr txBox="1"/>
          <p:nvPr/>
        </p:nvSpPr>
        <p:spPr>
          <a:xfrm>
            <a:off x="6190451" y="3631149"/>
            <a:ext cx="974226" cy="3003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 smtClean="0"/>
              <a:t>Classifier</a:t>
            </a:r>
            <a:endParaRPr lang="en-US" sz="1400" dirty="0"/>
          </a:p>
        </p:txBody>
      </p:sp>
      <p:cxnSp>
        <p:nvCxnSpPr>
          <p:cNvPr id="115" name="Straight Arrow Connector 48"/>
          <p:cNvCxnSpPr>
            <a:stCxn id="117" idx="2"/>
            <a:endCxn id="109" idx="0"/>
          </p:cNvCxnSpPr>
          <p:nvPr/>
        </p:nvCxnSpPr>
        <p:spPr>
          <a:xfrm>
            <a:off x="3505308" y="2146140"/>
            <a:ext cx="1846" cy="420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48"/>
          <p:cNvCxnSpPr>
            <a:stCxn id="113" idx="2"/>
            <a:endCxn id="120" idx="0"/>
          </p:cNvCxnSpPr>
          <p:nvPr/>
        </p:nvCxnSpPr>
        <p:spPr>
          <a:xfrm>
            <a:off x="7198339" y="3134686"/>
            <a:ext cx="2261" cy="508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92333"/>
              </p:ext>
            </p:extLst>
          </p:nvPr>
        </p:nvGraphicFramePr>
        <p:xfrm>
          <a:off x="2509406" y="1414620"/>
          <a:ext cx="199180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"/>
                <a:gridCol w="231140"/>
                <a:gridCol w="259715"/>
                <a:gridCol w="256540"/>
                <a:gridCol w="231140"/>
                <a:gridCol w="249619"/>
                <a:gridCol w="507111"/>
              </a:tblGrid>
              <a:tr h="144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</a:t>
                      </a:r>
                      <a:endParaRPr lang="en-US" sz="1200" b="1" baseline="-25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-25000" dirty="0" smtClean="0"/>
                    </a:p>
                  </a:txBody>
                  <a:tcPr marL="45720" marR="45720" marT="0" marB="9144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-25000" dirty="0" smtClean="0"/>
                    </a:p>
                  </a:txBody>
                  <a:tcPr marL="45720" marR="45720" marT="0" marB="9144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-25000" dirty="0" smtClean="0"/>
                    </a:p>
                  </a:txBody>
                  <a:tcPr marL="45720" marR="45720" marT="0" marB="9144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-25000" dirty="0" smtClean="0"/>
                    </a:p>
                  </a:txBody>
                  <a:tcPr marL="45720" marR="45720" marT="0" marB="9144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1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match</a:t>
                      </a:r>
                      <a:endParaRPr lang="en-US" sz="1200" b="1" baseline="-25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>
                    <a:solidFill>
                      <a:schemeClr val="accent2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…</a:t>
                      </a:r>
                    </a:p>
                  </a:txBody>
                  <a:tcPr marL="45720" marR="4572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u</a:t>
                      </a:r>
                    </a:p>
                  </a:txBody>
                  <a:tcPr marL="45720" marR="4572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45720" marR="4572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…</a:t>
                      </a:r>
                    </a:p>
                  </a:txBody>
                  <a:tcPr marL="45720" marR="4572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45720" marR="45720" marT="0" marB="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91440">
                    <a:solidFill>
                      <a:schemeClr val="accent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true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false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grpSp>
        <p:nvGrpSpPr>
          <p:cNvPr id="118" name="Gruppieren 117"/>
          <p:cNvGrpSpPr>
            <a:grpSpLocks noChangeAspect="1"/>
          </p:cNvGrpSpPr>
          <p:nvPr/>
        </p:nvGrpSpPr>
        <p:grpSpPr>
          <a:xfrm>
            <a:off x="7052806" y="3643104"/>
            <a:ext cx="383787" cy="558932"/>
            <a:chOff x="6136943" y="1280228"/>
            <a:chExt cx="451514" cy="657567"/>
          </a:xfrm>
        </p:grpSpPr>
        <p:sp>
          <p:nvSpPr>
            <p:cNvPr id="119" name="Rechteck 118"/>
            <p:cNvSpPr>
              <a:spLocks noChangeAspect="1"/>
            </p:cNvSpPr>
            <p:nvPr/>
          </p:nvSpPr>
          <p:spPr>
            <a:xfrm>
              <a:off x="6477000" y="1653129"/>
              <a:ext cx="111457" cy="10899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8C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Ellipse 119"/>
            <p:cNvSpPr>
              <a:spLocks noChangeAspect="1"/>
            </p:cNvSpPr>
            <p:nvPr/>
          </p:nvSpPr>
          <p:spPr>
            <a:xfrm>
              <a:off x="6248400" y="1280228"/>
              <a:ext cx="124838" cy="11858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8C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/>
            <p:cNvSpPr>
              <a:spLocks noChangeAspect="1"/>
            </p:cNvSpPr>
            <p:nvPr/>
          </p:nvSpPr>
          <p:spPr>
            <a:xfrm>
              <a:off x="6361670" y="1454943"/>
              <a:ext cx="124838" cy="11858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8C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/>
            <p:cNvSpPr>
              <a:spLocks noChangeAspect="1"/>
            </p:cNvSpPr>
            <p:nvPr/>
          </p:nvSpPr>
          <p:spPr>
            <a:xfrm>
              <a:off x="6281742" y="1645923"/>
              <a:ext cx="124838" cy="11858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8C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hteck 122"/>
            <p:cNvSpPr>
              <a:spLocks noChangeAspect="1"/>
            </p:cNvSpPr>
            <p:nvPr/>
          </p:nvSpPr>
          <p:spPr>
            <a:xfrm>
              <a:off x="6136943" y="1465014"/>
              <a:ext cx="111457" cy="10899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8C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hteck 123"/>
            <p:cNvSpPr>
              <a:spLocks noChangeAspect="1"/>
            </p:cNvSpPr>
            <p:nvPr/>
          </p:nvSpPr>
          <p:spPr>
            <a:xfrm>
              <a:off x="6198857" y="1828800"/>
              <a:ext cx="111457" cy="10899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8C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hteck 124"/>
            <p:cNvSpPr>
              <a:spLocks noChangeAspect="1"/>
            </p:cNvSpPr>
            <p:nvPr/>
          </p:nvSpPr>
          <p:spPr>
            <a:xfrm>
              <a:off x="6391734" y="1828690"/>
              <a:ext cx="111457" cy="10899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8C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60"/>
            <p:cNvCxnSpPr>
              <a:cxnSpLocks noChangeAspect="1"/>
              <a:stCxn id="120" idx="4"/>
              <a:endCxn id="123" idx="0"/>
            </p:cNvCxnSpPr>
            <p:nvPr/>
          </p:nvCxnSpPr>
          <p:spPr>
            <a:xfrm flipH="1">
              <a:off x="6192672" y="1398810"/>
              <a:ext cx="118147" cy="6620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60"/>
            <p:cNvCxnSpPr>
              <a:cxnSpLocks noChangeAspect="1"/>
              <a:stCxn id="120" idx="4"/>
              <a:endCxn id="121" idx="0"/>
            </p:cNvCxnSpPr>
            <p:nvPr/>
          </p:nvCxnSpPr>
          <p:spPr>
            <a:xfrm>
              <a:off x="6310819" y="1398810"/>
              <a:ext cx="113270" cy="5613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60"/>
            <p:cNvCxnSpPr>
              <a:cxnSpLocks noChangeAspect="1"/>
              <a:stCxn id="121" idx="4"/>
              <a:endCxn id="122" idx="0"/>
            </p:cNvCxnSpPr>
            <p:nvPr/>
          </p:nvCxnSpPr>
          <p:spPr>
            <a:xfrm flipH="1">
              <a:off x="6344161" y="1573525"/>
              <a:ext cx="79928" cy="7239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60"/>
            <p:cNvCxnSpPr>
              <a:cxnSpLocks noChangeAspect="1"/>
              <a:stCxn id="121" idx="4"/>
              <a:endCxn id="119" idx="0"/>
            </p:cNvCxnSpPr>
            <p:nvPr/>
          </p:nvCxnSpPr>
          <p:spPr>
            <a:xfrm>
              <a:off x="6424089" y="1573525"/>
              <a:ext cx="108640" cy="7960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60"/>
            <p:cNvCxnSpPr>
              <a:cxnSpLocks noChangeAspect="1"/>
              <a:stCxn id="122" idx="4"/>
              <a:endCxn id="124" idx="0"/>
            </p:cNvCxnSpPr>
            <p:nvPr/>
          </p:nvCxnSpPr>
          <p:spPr>
            <a:xfrm flipH="1">
              <a:off x="6254586" y="1764505"/>
              <a:ext cx="89575" cy="6429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60"/>
            <p:cNvCxnSpPr>
              <a:cxnSpLocks noChangeAspect="1"/>
              <a:stCxn id="122" idx="4"/>
              <a:endCxn id="125" idx="0"/>
            </p:cNvCxnSpPr>
            <p:nvPr/>
          </p:nvCxnSpPr>
          <p:spPr>
            <a:xfrm>
              <a:off x="6344161" y="1764505"/>
              <a:ext cx="103302" cy="6418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52"/>
          <p:cNvSpPr txBox="1"/>
          <p:nvPr/>
        </p:nvSpPr>
        <p:spPr>
          <a:xfrm>
            <a:off x="2651529" y="1142240"/>
            <a:ext cx="1631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Training Data </a:t>
            </a:r>
            <a:r>
              <a:rPr lang="en-US" sz="1400" dirty="0" smtClean="0">
                <a:sym typeface="Symbol"/>
              </a:rPr>
              <a:t> RS</a:t>
            </a:r>
            <a:endParaRPr lang="en-US" sz="1400" dirty="0"/>
          </a:p>
        </p:txBody>
      </p:sp>
      <p:sp>
        <p:nvSpPr>
          <p:cNvPr id="133" name="TextBox 55"/>
          <p:cNvSpPr txBox="1"/>
          <p:nvPr/>
        </p:nvSpPr>
        <p:spPr>
          <a:xfrm>
            <a:off x="6769641" y="1840219"/>
            <a:ext cx="1647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Phase 1: Training</a:t>
            </a:r>
          </a:p>
        </p:txBody>
      </p:sp>
      <p:cxnSp>
        <p:nvCxnSpPr>
          <p:cNvPr id="134" name="Straight Arrow Connector 48"/>
          <p:cNvCxnSpPr>
            <a:stCxn id="125" idx="2"/>
          </p:cNvCxnSpPr>
          <p:nvPr/>
        </p:nvCxnSpPr>
        <p:spPr>
          <a:xfrm>
            <a:off x="7316747" y="4201943"/>
            <a:ext cx="0" cy="883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56"/>
          <p:cNvSpPr txBox="1"/>
          <p:nvPr/>
        </p:nvSpPr>
        <p:spPr>
          <a:xfrm>
            <a:off x="84050" y="4242574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Phase 2: Application</a:t>
            </a:r>
            <a:endParaRPr lang="en-US" sz="1600" b="1" i="1" dirty="0"/>
          </a:p>
        </p:txBody>
      </p:sp>
      <p:sp>
        <p:nvSpPr>
          <p:cNvPr id="143" name="Rechteck 142"/>
          <p:cNvSpPr/>
          <p:nvPr/>
        </p:nvSpPr>
        <p:spPr>
          <a:xfrm>
            <a:off x="971600" y="4509120"/>
            <a:ext cx="7128792" cy="20882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Abgerundete rechteckige Legende 146"/>
          <p:cNvSpPr/>
          <p:nvPr/>
        </p:nvSpPr>
        <p:spPr>
          <a:xfrm>
            <a:off x="3851920" y="6021288"/>
            <a:ext cx="2792585" cy="720080"/>
          </a:xfrm>
          <a:prstGeom prst="wedgeRoundRectCallout">
            <a:avLst>
              <a:gd name="adj1" fmla="val -4047"/>
              <a:gd name="adj2" fmla="val -98619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Costly , due to</a:t>
            </a:r>
            <a:endParaRPr lang="en-US" sz="1400" dirty="0">
              <a:solidFill>
                <a:schemeClr val="tx1"/>
              </a:solidFill>
            </a:endParaRPr>
          </a:p>
          <a:p>
            <a:pPr marL="358775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Expensive Similarity functions</a:t>
            </a:r>
            <a:endParaRPr lang="en-US" sz="1400" dirty="0">
              <a:solidFill>
                <a:schemeClr val="tx1"/>
              </a:solidFill>
            </a:endParaRPr>
          </a:p>
          <a:p>
            <a:pPr marL="361950" lvl="1" indent="-18097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O(n²) per block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Abgerundete rechteckige Legende 147"/>
          <p:cNvSpPr/>
          <p:nvPr/>
        </p:nvSpPr>
        <p:spPr>
          <a:xfrm>
            <a:off x="2646473" y="2420888"/>
            <a:ext cx="4406333" cy="2304256"/>
          </a:xfrm>
          <a:prstGeom prst="wedgeRoundRectCallout">
            <a:avLst>
              <a:gd name="adj1" fmla="val -68906"/>
              <a:gd name="adj2" fmla="val -107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Parallelization &amp;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Distributed Computation!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9" name="Abgerundete rechteckige Legende 148"/>
          <p:cNvSpPr/>
          <p:nvPr/>
        </p:nvSpPr>
        <p:spPr>
          <a:xfrm>
            <a:off x="2646834" y="2420888"/>
            <a:ext cx="4406333" cy="2304256"/>
          </a:xfrm>
          <a:prstGeom prst="wedgeRoundRectCallout">
            <a:avLst>
              <a:gd name="adj1" fmla="val -68906"/>
              <a:gd name="adj2" fmla="val -107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MapReduce!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48" grpId="0" animBg="1"/>
      <p:bldP spid="48" grpId="1" animBg="1"/>
      <p:bldP spid="50" grpId="0" animBg="1"/>
      <p:bldP spid="50" grpId="1" animBg="1"/>
      <p:bldP spid="50" grpId="2" animBg="1"/>
      <p:bldP spid="50" grpId="3" animBg="1"/>
      <p:bldP spid="52" grpId="0" animBg="1"/>
      <p:bldP spid="52" grpId="1" animBg="1"/>
      <p:bldP spid="52" grpId="2" animBg="1"/>
      <p:bldP spid="107" grpId="0" animBg="1"/>
      <p:bldP spid="109" grpId="0" animBg="1"/>
      <p:bldP spid="111" grpId="0"/>
      <p:bldP spid="113" grpId="0" animBg="1"/>
      <p:bldP spid="114" grpId="0" animBg="1"/>
      <p:bldP spid="132" grpId="0"/>
      <p:bldP spid="133" grpId="0"/>
      <p:bldP spid="142" grpId="0"/>
      <p:bldP spid="143" grpId="0" animBg="1"/>
      <p:bldP spid="143" grpId="1" animBg="1"/>
      <p:bldP spid="147" grpId="0" animBg="1"/>
      <p:bldP spid="148" grpId="0" animBg="1"/>
      <p:bldP spid="148" grpId="1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Learning-based Entity Resolution with MapReduce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8024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endParaRPr lang="en-US" sz="2400" dirty="0" smtClean="0"/>
          </a:p>
          <a:p>
            <a:r>
              <a:rPr lang="en-US" sz="2400" dirty="0" smtClean="0"/>
              <a:t>Entity Resolution with MapReduce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Dedoop</a:t>
            </a:r>
            <a:endParaRPr lang="en-US" sz="2400" dirty="0" smtClean="0"/>
          </a:p>
          <a:p>
            <a:pPr lvl="1"/>
            <a:r>
              <a:rPr lang="en-US" dirty="0" smtClean="0"/>
              <a:t>Browser-based </a:t>
            </a:r>
            <a:r>
              <a:rPr lang="en-US" dirty="0"/>
              <a:t>workflow specification</a:t>
            </a:r>
          </a:p>
          <a:p>
            <a:pPr lvl="1"/>
            <a:r>
              <a:rPr lang="en-US" dirty="0"/>
              <a:t>Workflow submission &amp; progress monitoring</a:t>
            </a:r>
          </a:p>
          <a:p>
            <a:pPr lvl="1"/>
            <a:r>
              <a:rPr lang="en-US" dirty="0" smtClean="0"/>
              <a:t>Load-balancing</a:t>
            </a:r>
          </a:p>
          <a:p>
            <a:pPr lvl="1"/>
            <a:r>
              <a:rPr lang="en-US" dirty="0" smtClean="0"/>
              <a:t>Hadoop@EC2 </a:t>
            </a:r>
          </a:p>
          <a:p>
            <a:pPr lvl="1"/>
            <a:endParaRPr lang="en-US" dirty="0"/>
          </a:p>
          <a:p>
            <a:r>
              <a:rPr lang="en-US" dirty="0" smtClean="0"/>
              <a:t>Summary</a:t>
            </a:r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0"/>
    </mc:Choice>
    <mc:Fallback xmlns="">
      <p:transition spd="slow" advTm="262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Learning-based Entity Resolution with MapReduce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/>
          <a:lstStyle/>
          <a:p>
            <a:r>
              <a:rPr lang="de-DE" sz="3200" dirty="0" err="1" smtClean="0"/>
              <a:t>Entity</a:t>
            </a:r>
            <a:r>
              <a:rPr lang="de-DE" sz="3200" dirty="0" smtClean="0"/>
              <a:t> Resolution </a:t>
            </a:r>
            <a:r>
              <a:rPr lang="de-DE" sz="3200" dirty="0" err="1" smtClean="0"/>
              <a:t>with</a:t>
            </a:r>
            <a:r>
              <a:rPr lang="de-DE" sz="3200" dirty="0" smtClean="0"/>
              <a:t> </a:t>
            </a:r>
            <a:r>
              <a:rPr lang="de-DE" sz="3200" dirty="0" err="1" smtClean="0"/>
              <a:t>MapReduce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18996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Programming model for </a:t>
            </a:r>
            <a:r>
              <a:rPr lang="en-US" b="1" dirty="0"/>
              <a:t>distributed </a:t>
            </a:r>
            <a:r>
              <a:rPr lang="en-US" b="1" dirty="0" smtClean="0"/>
              <a:t>computation</a:t>
            </a:r>
            <a:r>
              <a:rPr lang="en-US" dirty="0" smtClean="0"/>
              <a:t> in cluster environments</a:t>
            </a:r>
          </a:p>
          <a:p>
            <a:r>
              <a:rPr lang="en-US" b="1" dirty="0" smtClean="0"/>
              <a:t>Map</a:t>
            </a:r>
            <a:r>
              <a:rPr lang="en-US" dirty="0" smtClean="0"/>
              <a:t> determines </a:t>
            </a:r>
            <a:r>
              <a:rPr lang="en-US" b="1" dirty="0" smtClean="0"/>
              <a:t>blocking keys</a:t>
            </a:r>
            <a:r>
              <a:rPr lang="en-US" dirty="0" smtClean="0"/>
              <a:t> for each entity and outputs </a:t>
            </a:r>
            <a:r>
              <a:rPr lang="en-US" b="1" dirty="0" smtClean="0"/>
              <a:t>(</a:t>
            </a:r>
            <a:r>
              <a:rPr lang="en-US" b="1" dirty="0" err="1" smtClean="0"/>
              <a:t>blockkey</a:t>
            </a:r>
            <a:r>
              <a:rPr lang="en-US" b="1" dirty="0" smtClean="0"/>
              <a:t>, entity) pairs</a:t>
            </a:r>
          </a:p>
          <a:p>
            <a:r>
              <a:rPr lang="en-US" b="1" dirty="0" smtClean="0">
                <a:sym typeface="Wingdings" pitchFamily="2" charset="2"/>
              </a:rPr>
              <a:t>Reduce</a:t>
            </a:r>
            <a:r>
              <a:rPr lang="en-US" dirty="0" smtClean="0">
                <a:sym typeface="Wingdings" pitchFamily="2" charset="2"/>
              </a:rPr>
              <a:t> compares entities that belong to the same block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939395" y="6002124"/>
            <a:ext cx="926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Map tasks</a:t>
            </a:r>
          </a:p>
          <a:p>
            <a:pPr algn="ctr"/>
            <a:r>
              <a:rPr lang="en-US" sz="1400" dirty="0" smtClean="0"/>
              <a:t>(m=3)</a:t>
            </a:r>
            <a:endParaRPr lang="en-US" sz="140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144290" y="5312558"/>
            <a:ext cx="553592" cy="720080"/>
            <a:chOff x="2144290" y="3891562"/>
            <a:chExt cx="553592" cy="720080"/>
          </a:xfrm>
        </p:grpSpPr>
        <p:sp>
          <p:nvSpPr>
            <p:cNvPr id="8" name="Rechteck 7"/>
            <p:cNvSpPr/>
            <p:nvPr/>
          </p:nvSpPr>
          <p:spPr>
            <a:xfrm>
              <a:off x="2144290" y="3891562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23"/>
            <p:cNvSpPr>
              <a:spLocks noChangeAspect="1"/>
            </p:cNvSpPr>
            <p:nvPr/>
          </p:nvSpPr>
          <p:spPr>
            <a:xfrm rot="16200000">
              <a:off x="2119147" y="4101881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map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2146200" y="4481245"/>
            <a:ext cx="553592" cy="720080"/>
            <a:chOff x="2146200" y="3060249"/>
            <a:chExt cx="553592" cy="720080"/>
          </a:xfrm>
        </p:grpSpPr>
        <p:sp>
          <p:nvSpPr>
            <p:cNvPr id="10" name="Rectangle 23"/>
            <p:cNvSpPr>
              <a:spLocks noChangeAspect="1"/>
            </p:cNvSpPr>
            <p:nvPr/>
          </p:nvSpPr>
          <p:spPr>
            <a:xfrm rot="16200000">
              <a:off x="2109622" y="326941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map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146200" y="3060249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142008" y="3655249"/>
            <a:ext cx="553592" cy="720080"/>
            <a:chOff x="2142008" y="2205678"/>
            <a:chExt cx="553592" cy="720080"/>
          </a:xfrm>
        </p:grpSpPr>
        <p:sp>
          <p:nvSpPr>
            <p:cNvPr id="9" name="Rectangle 23"/>
            <p:cNvSpPr>
              <a:spLocks noChangeAspect="1"/>
            </p:cNvSpPr>
            <p:nvPr/>
          </p:nvSpPr>
          <p:spPr>
            <a:xfrm rot="16200000">
              <a:off x="2109622" y="241484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map</a:t>
              </a:r>
              <a:r>
                <a:rPr lang="en-US" sz="1400" baseline="-25000" dirty="0" smtClean="0"/>
                <a:t>0</a:t>
              </a:r>
              <a:endParaRPr lang="en-US" sz="1400" baseline="-250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42008" y="2205678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hteck 13"/>
          <p:cNvSpPr/>
          <p:nvPr/>
        </p:nvSpPr>
        <p:spPr>
          <a:xfrm>
            <a:off x="490786" y="3936000"/>
            <a:ext cx="768846" cy="18405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490022" y="3913892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2" y="3913892"/>
                <a:ext cx="768846" cy="6120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488881" y="4561964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81" y="4561964"/>
                <a:ext cx="768846" cy="6120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484689" y="5212200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89" y="5212200"/>
                <a:ext cx="768846" cy="6120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/>
          <p:cNvSpPr/>
          <p:nvPr/>
        </p:nvSpPr>
        <p:spPr>
          <a:xfrm>
            <a:off x="1153716" y="3798451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1150665" y="3969901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1153716" y="4142007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1163241" y="4613781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1160190" y="4785231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1163241" y="4957337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1157908" y="5449302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1154857" y="5620752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hteck 30"/>
          <p:cNvSpPr/>
          <p:nvPr/>
        </p:nvSpPr>
        <p:spPr>
          <a:xfrm>
            <a:off x="1157908" y="5792858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2441953" y="3788094"/>
            <a:ext cx="741337" cy="122405"/>
            <a:chOff x="2441953" y="2707974"/>
            <a:chExt cx="741337" cy="122405"/>
          </a:xfrm>
        </p:grpSpPr>
        <p:sp>
          <p:nvSpPr>
            <p:cNvPr id="33" name="Rechteck 32"/>
            <p:cNvSpPr/>
            <p:nvPr/>
          </p:nvSpPr>
          <p:spPr>
            <a:xfrm>
              <a:off x="2722490" y="270797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441953" y="2707974"/>
              <a:ext cx="230400" cy="122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2444461" y="3967164"/>
            <a:ext cx="741337" cy="122405"/>
            <a:chOff x="2444461" y="2887044"/>
            <a:chExt cx="741337" cy="122405"/>
          </a:xfrm>
        </p:grpSpPr>
        <p:sp>
          <p:nvSpPr>
            <p:cNvPr id="35" name="Rechteck 34"/>
            <p:cNvSpPr/>
            <p:nvPr/>
          </p:nvSpPr>
          <p:spPr>
            <a:xfrm>
              <a:off x="2724998" y="288704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444461" y="2887044"/>
              <a:ext cx="230400" cy="12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439231" y="4150721"/>
            <a:ext cx="741337" cy="122405"/>
            <a:chOff x="2439231" y="3070601"/>
            <a:chExt cx="741337" cy="122405"/>
          </a:xfrm>
        </p:grpSpPr>
        <p:sp>
          <p:nvSpPr>
            <p:cNvPr id="37" name="Rechteck 36"/>
            <p:cNvSpPr/>
            <p:nvPr/>
          </p:nvSpPr>
          <p:spPr>
            <a:xfrm>
              <a:off x="2719768" y="3070606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2439231" y="3070601"/>
              <a:ext cx="230400" cy="12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2441377" y="4590093"/>
            <a:ext cx="741337" cy="122405"/>
            <a:chOff x="2441953" y="2707974"/>
            <a:chExt cx="741337" cy="122405"/>
          </a:xfrm>
        </p:grpSpPr>
        <p:sp>
          <p:nvSpPr>
            <p:cNvPr id="43" name="Rechteck 42"/>
            <p:cNvSpPr/>
            <p:nvPr/>
          </p:nvSpPr>
          <p:spPr>
            <a:xfrm>
              <a:off x="2722490" y="270797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2441953" y="2707974"/>
              <a:ext cx="230400" cy="122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443885" y="4769163"/>
            <a:ext cx="741337" cy="122405"/>
            <a:chOff x="2444461" y="2887044"/>
            <a:chExt cx="741337" cy="122405"/>
          </a:xfrm>
        </p:grpSpPr>
        <p:sp>
          <p:nvSpPr>
            <p:cNvPr id="46" name="Rechteck 45"/>
            <p:cNvSpPr/>
            <p:nvPr/>
          </p:nvSpPr>
          <p:spPr>
            <a:xfrm>
              <a:off x="2724998" y="288704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2444461" y="2887044"/>
              <a:ext cx="230400" cy="12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2438655" y="4952720"/>
            <a:ext cx="741337" cy="122405"/>
            <a:chOff x="2439231" y="3070601"/>
            <a:chExt cx="741337" cy="122405"/>
          </a:xfrm>
        </p:grpSpPr>
        <p:sp>
          <p:nvSpPr>
            <p:cNvPr id="49" name="Rechteck 48"/>
            <p:cNvSpPr/>
            <p:nvPr/>
          </p:nvSpPr>
          <p:spPr>
            <a:xfrm>
              <a:off x="2719768" y="3070606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2439231" y="3070601"/>
              <a:ext cx="230400" cy="122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450337" y="5428100"/>
            <a:ext cx="741337" cy="122405"/>
            <a:chOff x="2441953" y="2707974"/>
            <a:chExt cx="741337" cy="122405"/>
          </a:xfrm>
        </p:grpSpPr>
        <p:sp>
          <p:nvSpPr>
            <p:cNvPr id="52" name="Rechteck 51"/>
            <p:cNvSpPr/>
            <p:nvPr/>
          </p:nvSpPr>
          <p:spPr>
            <a:xfrm>
              <a:off x="2722490" y="270797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2441953" y="2707974"/>
              <a:ext cx="230400" cy="12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2452845" y="5607170"/>
            <a:ext cx="741337" cy="122405"/>
            <a:chOff x="2444461" y="2887044"/>
            <a:chExt cx="741337" cy="122405"/>
          </a:xfrm>
        </p:grpSpPr>
        <p:sp>
          <p:nvSpPr>
            <p:cNvPr id="55" name="Rechteck 54"/>
            <p:cNvSpPr/>
            <p:nvPr/>
          </p:nvSpPr>
          <p:spPr>
            <a:xfrm>
              <a:off x="2724998" y="288704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2444461" y="2887044"/>
              <a:ext cx="230400" cy="12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2456580" y="5790727"/>
            <a:ext cx="741337" cy="122405"/>
            <a:chOff x="2439231" y="3070601"/>
            <a:chExt cx="741337" cy="122405"/>
          </a:xfrm>
        </p:grpSpPr>
        <p:sp>
          <p:nvSpPr>
            <p:cNvPr id="58" name="Rechteck 57"/>
            <p:cNvSpPr/>
            <p:nvPr/>
          </p:nvSpPr>
          <p:spPr>
            <a:xfrm>
              <a:off x="2719768" y="3070606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2439231" y="3070601"/>
              <a:ext cx="230400" cy="122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2458368" y="5943127"/>
            <a:ext cx="741337" cy="122405"/>
            <a:chOff x="2439231" y="3070601"/>
            <a:chExt cx="741337" cy="122405"/>
          </a:xfrm>
        </p:grpSpPr>
        <p:sp>
          <p:nvSpPr>
            <p:cNvPr id="61" name="Rechteck 60"/>
            <p:cNvSpPr/>
            <p:nvPr/>
          </p:nvSpPr>
          <p:spPr>
            <a:xfrm>
              <a:off x="2719768" y="3070606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2439231" y="3070601"/>
              <a:ext cx="230400" cy="12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Ellipse 62"/>
          <p:cNvSpPr/>
          <p:nvPr/>
        </p:nvSpPr>
        <p:spPr>
          <a:xfrm>
            <a:off x="2187228" y="5713702"/>
            <a:ext cx="1152128" cy="430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23"/>
          <p:cNvSpPr>
            <a:spLocks noChangeAspect="1"/>
          </p:cNvSpPr>
          <p:nvPr/>
        </p:nvSpPr>
        <p:spPr>
          <a:xfrm rot="16200000">
            <a:off x="1425476" y="4716985"/>
            <a:ext cx="2438240" cy="31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part(key) </a:t>
            </a:r>
            <a:r>
              <a:rPr lang="en-US" sz="1400" dirty="0" smtClean="0">
                <a:sym typeface="Wingdings" pitchFamily="2" charset="2"/>
              </a:rPr>
              <a:t> [0, r-1]</a:t>
            </a:r>
            <a:endParaRPr lang="en-US" sz="1400" baseline="-25000" dirty="0"/>
          </a:p>
        </p:txBody>
      </p:sp>
      <p:grpSp>
        <p:nvGrpSpPr>
          <p:cNvPr id="85" name="Gruppieren 84"/>
          <p:cNvGrpSpPr/>
          <p:nvPr/>
        </p:nvGrpSpPr>
        <p:grpSpPr>
          <a:xfrm>
            <a:off x="3720703" y="3356992"/>
            <a:ext cx="842400" cy="216000"/>
            <a:chOff x="3539864" y="3395090"/>
            <a:chExt cx="842400" cy="216000"/>
          </a:xfrm>
        </p:grpSpPr>
        <p:grpSp>
          <p:nvGrpSpPr>
            <p:cNvPr id="73" name="Gruppieren 72"/>
            <p:cNvGrpSpPr/>
            <p:nvPr/>
          </p:nvGrpSpPr>
          <p:grpSpPr>
            <a:xfrm>
              <a:off x="3589271" y="3444240"/>
              <a:ext cx="741337" cy="122405"/>
              <a:chOff x="2441953" y="2707974"/>
              <a:chExt cx="741337" cy="122405"/>
            </a:xfrm>
          </p:grpSpPr>
          <p:sp>
            <p:nvSpPr>
              <p:cNvPr id="74" name="Rechteck 73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hteck 74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4" name="Rechteck 83"/>
            <p:cNvSpPr/>
            <p:nvPr/>
          </p:nvSpPr>
          <p:spPr>
            <a:xfrm rot="5400000">
              <a:off x="3853064" y="3081890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720703" y="3645048"/>
            <a:ext cx="842400" cy="216000"/>
            <a:chOff x="3536836" y="3652668"/>
            <a:chExt cx="842400" cy="216000"/>
          </a:xfrm>
        </p:grpSpPr>
        <p:sp>
          <p:nvSpPr>
            <p:cNvPr id="77" name="Rechteck 76"/>
            <p:cNvSpPr/>
            <p:nvPr/>
          </p:nvSpPr>
          <p:spPr>
            <a:xfrm>
              <a:off x="3872316" y="3691895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3588922" y="3691890"/>
              <a:ext cx="230400" cy="12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hteck 85"/>
            <p:cNvSpPr/>
            <p:nvPr/>
          </p:nvSpPr>
          <p:spPr>
            <a:xfrm rot="5400000">
              <a:off x="3850036" y="3339468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3720703" y="3933056"/>
            <a:ext cx="842400" cy="216000"/>
            <a:chOff x="3541028" y="4050785"/>
            <a:chExt cx="842400" cy="216000"/>
          </a:xfrm>
        </p:grpSpPr>
        <p:grpSp>
          <p:nvGrpSpPr>
            <p:cNvPr id="79" name="Gruppieren 78"/>
            <p:cNvGrpSpPr/>
            <p:nvPr/>
          </p:nvGrpSpPr>
          <p:grpSpPr>
            <a:xfrm>
              <a:off x="3591312" y="4098683"/>
              <a:ext cx="744194" cy="122405"/>
              <a:chOff x="2443994" y="3070601"/>
              <a:chExt cx="744194" cy="122405"/>
            </a:xfrm>
          </p:grpSpPr>
          <p:sp>
            <p:nvSpPr>
              <p:cNvPr id="80" name="Rechteck 79"/>
              <p:cNvSpPr/>
              <p:nvPr/>
            </p:nvSpPr>
            <p:spPr>
              <a:xfrm>
                <a:off x="2727388" y="3070606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hteck 80"/>
              <p:cNvSpPr/>
              <p:nvPr/>
            </p:nvSpPr>
            <p:spPr>
              <a:xfrm>
                <a:off x="2443994" y="3070601"/>
                <a:ext cx="230400" cy="12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8" name="Rechteck 87"/>
            <p:cNvSpPr/>
            <p:nvPr/>
          </p:nvSpPr>
          <p:spPr>
            <a:xfrm rot="5400000">
              <a:off x="3854228" y="3737585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uppieren 187"/>
          <p:cNvGrpSpPr/>
          <p:nvPr/>
        </p:nvGrpSpPr>
        <p:grpSpPr>
          <a:xfrm>
            <a:off x="3725408" y="4503786"/>
            <a:ext cx="842400" cy="409319"/>
            <a:chOff x="3725408" y="4503786"/>
            <a:chExt cx="842400" cy="409319"/>
          </a:xfrm>
        </p:grpSpPr>
        <p:grpSp>
          <p:nvGrpSpPr>
            <p:cNvPr id="91" name="Gruppieren 90"/>
            <p:cNvGrpSpPr/>
            <p:nvPr/>
          </p:nvGrpSpPr>
          <p:grpSpPr>
            <a:xfrm>
              <a:off x="3774815" y="4552937"/>
              <a:ext cx="741337" cy="122405"/>
              <a:chOff x="2441953" y="2707974"/>
              <a:chExt cx="741337" cy="122405"/>
            </a:xfrm>
          </p:grpSpPr>
          <p:sp>
            <p:nvSpPr>
              <p:cNvPr id="93" name="Rechteck 92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2" name="Rechteck 91"/>
            <p:cNvSpPr/>
            <p:nvPr/>
          </p:nvSpPr>
          <p:spPr>
            <a:xfrm rot="5400000">
              <a:off x="3941948" y="4287246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uppieren 103"/>
            <p:cNvGrpSpPr/>
            <p:nvPr/>
          </p:nvGrpSpPr>
          <p:grpSpPr>
            <a:xfrm>
              <a:off x="3777494" y="4739625"/>
              <a:ext cx="744194" cy="122405"/>
              <a:chOff x="3777494" y="4404350"/>
              <a:chExt cx="744194" cy="122405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hteck 96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9" name="Gruppieren 98"/>
          <p:cNvGrpSpPr/>
          <p:nvPr/>
        </p:nvGrpSpPr>
        <p:grpSpPr>
          <a:xfrm>
            <a:off x="3725408" y="4986506"/>
            <a:ext cx="842400" cy="216000"/>
            <a:chOff x="3541028" y="4050785"/>
            <a:chExt cx="842400" cy="216000"/>
          </a:xfrm>
        </p:grpSpPr>
        <p:grpSp>
          <p:nvGrpSpPr>
            <p:cNvPr id="100" name="Gruppieren 99"/>
            <p:cNvGrpSpPr/>
            <p:nvPr/>
          </p:nvGrpSpPr>
          <p:grpSpPr>
            <a:xfrm>
              <a:off x="3591312" y="4098683"/>
              <a:ext cx="744194" cy="122405"/>
              <a:chOff x="2443994" y="3070601"/>
              <a:chExt cx="744194" cy="122405"/>
            </a:xfrm>
          </p:grpSpPr>
          <p:sp>
            <p:nvSpPr>
              <p:cNvPr id="102" name="Rechteck 101"/>
              <p:cNvSpPr/>
              <p:nvPr/>
            </p:nvSpPr>
            <p:spPr>
              <a:xfrm>
                <a:off x="2727388" y="3070606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hteck 102"/>
              <p:cNvSpPr/>
              <p:nvPr/>
            </p:nvSpPr>
            <p:spPr>
              <a:xfrm>
                <a:off x="2443994" y="3070601"/>
                <a:ext cx="230400" cy="1224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Rechteck 100"/>
            <p:cNvSpPr/>
            <p:nvPr/>
          </p:nvSpPr>
          <p:spPr>
            <a:xfrm rot="5400000">
              <a:off x="3854228" y="3737585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hteck 104"/>
          <p:cNvSpPr/>
          <p:nvPr/>
        </p:nvSpPr>
        <p:spPr>
          <a:xfrm>
            <a:off x="4500484" y="3382372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06" name="Rechteck 105"/>
          <p:cNvSpPr/>
          <p:nvPr/>
        </p:nvSpPr>
        <p:spPr>
          <a:xfrm>
            <a:off x="4498715" y="3670999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07" name="Rechteck 106"/>
          <p:cNvSpPr/>
          <p:nvPr/>
        </p:nvSpPr>
        <p:spPr>
          <a:xfrm>
            <a:off x="4509763" y="3970079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08" name="Rechteck 107"/>
          <p:cNvSpPr/>
          <p:nvPr/>
        </p:nvSpPr>
        <p:spPr>
          <a:xfrm>
            <a:off x="4509381" y="4715306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09" name="Rechteck 108"/>
          <p:cNvSpPr/>
          <p:nvPr/>
        </p:nvSpPr>
        <p:spPr>
          <a:xfrm>
            <a:off x="4526280" y="5028798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grpSp>
        <p:nvGrpSpPr>
          <p:cNvPr id="110" name="Gruppieren 109"/>
          <p:cNvGrpSpPr/>
          <p:nvPr/>
        </p:nvGrpSpPr>
        <p:grpSpPr>
          <a:xfrm>
            <a:off x="3723144" y="5574024"/>
            <a:ext cx="842400" cy="216000"/>
            <a:chOff x="3541028" y="4050785"/>
            <a:chExt cx="842400" cy="216000"/>
          </a:xfrm>
        </p:grpSpPr>
        <p:grpSp>
          <p:nvGrpSpPr>
            <p:cNvPr id="111" name="Gruppieren 110"/>
            <p:cNvGrpSpPr/>
            <p:nvPr/>
          </p:nvGrpSpPr>
          <p:grpSpPr>
            <a:xfrm>
              <a:off x="3591312" y="4098683"/>
              <a:ext cx="744194" cy="122405"/>
              <a:chOff x="2443994" y="3070601"/>
              <a:chExt cx="744194" cy="122405"/>
            </a:xfrm>
          </p:grpSpPr>
          <p:sp>
            <p:nvSpPr>
              <p:cNvPr id="113" name="Rechteck 112"/>
              <p:cNvSpPr/>
              <p:nvPr/>
            </p:nvSpPr>
            <p:spPr>
              <a:xfrm>
                <a:off x="2727388" y="3070606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hteck 113"/>
              <p:cNvSpPr/>
              <p:nvPr/>
            </p:nvSpPr>
            <p:spPr>
              <a:xfrm>
                <a:off x="2443994" y="3070601"/>
                <a:ext cx="230400" cy="12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2" name="Rechteck 111"/>
            <p:cNvSpPr/>
            <p:nvPr/>
          </p:nvSpPr>
          <p:spPr>
            <a:xfrm rot="5400000">
              <a:off x="3854228" y="3737585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echteck 114"/>
          <p:cNvSpPr/>
          <p:nvPr/>
        </p:nvSpPr>
        <p:spPr>
          <a:xfrm>
            <a:off x="4515232" y="5615215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grpSp>
        <p:nvGrpSpPr>
          <p:cNvPr id="189" name="Gruppieren 188"/>
          <p:cNvGrpSpPr/>
          <p:nvPr/>
        </p:nvGrpSpPr>
        <p:grpSpPr>
          <a:xfrm>
            <a:off x="3723145" y="5862032"/>
            <a:ext cx="842400" cy="409319"/>
            <a:chOff x="3723145" y="5862032"/>
            <a:chExt cx="842400" cy="409319"/>
          </a:xfrm>
        </p:grpSpPr>
        <p:grpSp>
          <p:nvGrpSpPr>
            <p:cNvPr id="117" name="Gruppieren 116"/>
            <p:cNvGrpSpPr/>
            <p:nvPr/>
          </p:nvGrpSpPr>
          <p:grpSpPr>
            <a:xfrm>
              <a:off x="3772552" y="5911183"/>
              <a:ext cx="741337" cy="122405"/>
              <a:chOff x="2441953" y="2707974"/>
              <a:chExt cx="741337" cy="122405"/>
            </a:xfrm>
          </p:grpSpPr>
          <p:sp>
            <p:nvSpPr>
              <p:cNvPr id="118" name="Rechteck 117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Rechteck 119"/>
            <p:cNvSpPr/>
            <p:nvPr/>
          </p:nvSpPr>
          <p:spPr>
            <a:xfrm rot="5400000">
              <a:off x="3939685" y="5645492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uppieren 120"/>
            <p:cNvGrpSpPr/>
            <p:nvPr/>
          </p:nvGrpSpPr>
          <p:grpSpPr>
            <a:xfrm>
              <a:off x="3775231" y="6097871"/>
              <a:ext cx="744194" cy="122405"/>
              <a:chOff x="3777494" y="4404350"/>
              <a:chExt cx="744194" cy="122405"/>
            </a:xfrm>
          </p:grpSpPr>
          <p:sp>
            <p:nvSpPr>
              <p:cNvPr id="122" name="Rechteck 121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hteck 122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4" name="Rechteck 123"/>
          <p:cNvSpPr/>
          <p:nvPr/>
        </p:nvSpPr>
        <p:spPr>
          <a:xfrm>
            <a:off x="4507118" y="6073552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grpSp>
        <p:nvGrpSpPr>
          <p:cNvPr id="125" name="Gruppieren 124"/>
          <p:cNvGrpSpPr/>
          <p:nvPr/>
        </p:nvGrpSpPr>
        <p:grpSpPr>
          <a:xfrm>
            <a:off x="3721980" y="6336203"/>
            <a:ext cx="842400" cy="216000"/>
            <a:chOff x="3539864" y="3395090"/>
            <a:chExt cx="842400" cy="216000"/>
          </a:xfrm>
        </p:grpSpPr>
        <p:grpSp>
          <p:nvGrpSpPr>
            <p:cNvPr id="126" name="Gruppieren 125"/>
            <p:cNvGrpSpPr/>
            <p:nvPr/>
          </p:nvGrpSpPr>
          <p:grpSpPr>
            <a:xfrm>
              <a:off x="3589271" y="3444240"/>
              <a:ext cx="741337" cy="122405"/>
              <a:chOff x="2441953" y="2707974"/>
              <a:chExt cx="741337" cy="122405"/>
            </a:xfrm>
          </p:grpSpPr>
          <p:sp>
            <p:nvSpPr>
              <p:cNvPr id="128" name="Rechteck 127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hteck 128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7" name="Rechteck 126"/>
            <p:cNvSpPr/>
            <p:nvPr/>
          </p:nvSpPr>
          <p:spPr>
            <a:xfrm rot="5400000">
              <a:off x="3853064" y="3081890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Rechteck 129"/>
          <p:cNvSpPr/>
          <p:nvPr/>
        </p:nvSpPr>
        <p:spPr>
          <a:xfrm>
            <a:off x="4501761" y="6361583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grpSp>
        <p:nvGrpSpPr>
          <p:cNvPr id="137" name="Gruppieren 136"/>
          <p:cNvGrpSpPr/>
          <p:nvPr/>
        </p:nvGrpSpPr>
        <p:grpSpPr>
          <a:xfrm>
            <a:off x="6188145" y="3096431"/>
            <a:ext cx="553592" cy="992957"/>
            <a:chOff x="2142008" y="2205678"/>
            <a:chExt cx="553592" cy="720080"/>
          </a:xfrm>
        </p:grpSpPr>
        <p:sp>
          <p:nvSpPr>
            <p:cNvPr id="138" name="Rectangle 23"/>
            <p:cNvSpPr>
              <a:spLocks noChangeAspect="1"/>
            </p:cNvSpPr>
            <p:nvPr/>
          </p:nvSpPr>
          <p:spPr>
            <a:xfrm rot="16200000">
              <a:off x="2109622" y="241484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reduce</a:t>
              </a:r>
              <a:r>
                <a:rPr lang="en-US" sz="1400" baseline="-25000" dirty="0" smtClean="0"/>
                <a:t>0</a:t>
              </a:r>
              <a:endParaRPr lang="en-US" sz="1400" baseline="-25000" dirty="0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2142008" y="2205678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uppieren 139"/>
          <p:cNvGrpSpPr/>
          <p:nvPr/>
        </p:nvGrpSpPr>
        <p:grpSpPr>
          <a:xfrm>
            <a:off x="6192687" y="4239594"/>
            <a:ext cx="553592" cy="992957"/>
            <a:chOff x="2142008" y="2205678"/>
            <a:chExt cx="553592" cy="720080"/>
          </a:xfrm>
        </p:grpSpPr>
        <p:sp>
          <p:nvSpPr>
            <p:cNvPr id="141" name="Rectangle 23"/>
            <p:cNvSpPr>
              <a:spLocks noChangeAspect="1"/>
            </p:cNvSpPr>
            <p:nvPr/>
          </p:nvSpPr>
          <p:spPr>
            <a:xfrm rot="16200000">
              <a:off x="2109622" y="241484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reduce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2142008" y="2205678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uppieren 142"/>
          <p:cNvGrpSpPr/>
          <p:nvPr/>
        </p:nvGrpSpPr>
        <p:grpSpPr>
          <a:xfrm>
            <a:off x="6188433" y="5379982"/>
            <a:ext cx="553592" cy="992957"/>
            <a:chOff x="2142008" y="2205678"/>
            <a:chExt cx="553592" cy="720080"/>
          </a:xfrm>
        </p:grpSpPr>
        <p:sp>
          <p:nvSpPr>
            <p:cNvPr id="144" name="Rectangle 23"/>
            <p:cNvSpPr>
              <a:spLocks noChangeAspect="1"/>
            </p:cNvSpPr>
            <p:nvPr/>
          </p:nvSpPr>
          <p:spPr>
            <a:xfrm rot="16200000">
              <a:off x="2109622" y="241484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reduce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45" name="Rechteck 144"/>
            <p:cNvSpPr/>
            <p:nvPr/>
          </p:nvSpPr>
          <p:spPr>
            <a:xfrm>
              <a:off x="2142008" y="2205678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Textfeld 145"/>
          <p:cNvSpPr txBox="1"/>
          <p:nvPr/>
        </p:nvSpPr>
        <p:spPr>
          <a:xfrm>
            <a:off x="5924908" y="6389347"/>
            <a:ext cx="109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reduce tasks</a:t>
            </a:r>
          </a:p>
          <a:p>
            <a:pPr algn="ctr"/>
            <a:r>
              <a:rPr lang="en-US" sz="1400" dirty="0" smtClean="0"/>
              <a:t>(r=3)</a:t>
            </a:r>
            <a:endParaRPr lang="en-US" sz="1400" dirty="0"/>
          </a:p>
        </p:txBody>
      </p:sp>
      <p:grpSp>
        <p:nvGrpSpPr>
          <p:cNvPr id="155" name="Gruppieren 154"/>
          <p:cNvGrpSpPr/>
          <p:nvPr/>
        </p:nvGrpSpPr>
        <p:grpSpPr>
          <a:xfrm>
            <a:off x="5097752" y="3148457"/>
            <a:ext cx="842400" cy="409319"/>
            <a:chOff x="5097752" y="3235704"/>
            <a:chExt cx="842400" cy="409319"/>
          </a:xfrm>
        </p:grpSpPr>
        <p:sp>
          <p:nvSpPr>
            <p:cNvPr id="147" name="Rechteck 146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uppieren 147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49" name="Rechteck 148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hteck 149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uppieren 150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52" name="Rechteck 151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hteck 152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6" name="Gruppieren 155"/>
          <p:cNvGrpSpPr/>
          <p:nvPr/>
        </p:nvGrpSpPr>
        <p:grpSpPr>
          <a:xfrm>
            <a:off x="5098916" y="3629784"/>
            <a:ext cx="842400" cy="409319"/>
            <a:chOff x="5097752" y="3235704"/>
            <a:chExt cx="842400" cy="409319"/>
          </a:xfrm>
        </p:grpSpPr>
        <p:sp>
          <p:nvSpPr>
            <p:cNvPr id="157" name="Rechteck 156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uppieren 157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62" name="Rechteck 161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echteck 162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60" name="Rechteck 159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hteck 160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4" name="Gruppieren 163"/>
          <p:cNvGrpSpPr/>
          <p:nvPr/>
        </p:nvGrpSpPr>
        <p:grpSpPr>
          <a:xfrm>
            <a:off x="5098916" y="4293096"/>
            <a:ext cx="842400" cy="409319"/>
            <a:chOff x="5097752" y="3235704"/>
            <a:chExt cx="842400" cy="409319"/>
          </a:xfrm>
        </p:grpSpPr>
        <p:sp>
          <p:nvSpPr>
            <p:cNvPr id="165" name="Rechteck 164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uppieren 165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70" name="Rechteck 169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hteck 170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7" name="Gruppieren 166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68" name="Rechteck 167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hteck 168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2" name="Gruppieren 171"/>
          <p:cNvGrpSpPr/>
          <p:nvPr/>
        </p:nvGrpSpPr>
        <p:grpSpPr>
          <a:xfrm>
            <a:off x="5100080" y="4774423"/>
            <a:ext cx="842400" cy="409319"/>
            <a:chOff x="5097752" y="3235704"/>
            <a:chExt cx="842400" cy="409319"/>
          </a:xfrm>
        </p:grpSpPr>
        <p:sp>
          <p:nvSpPr>
            <p:cNvPr id="173" name="Rechteck 172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uppieren 173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78" name="Rechteck 177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Rechteck 178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5" name="Gruppieren 174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76" name="Rechteck 175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hteck 176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0" name="Gruppieren 179"/>
          <p:cNvGrpSpPr/>
          <p:nvPr/>
        </p:nvGrpSpPr>
        <p:grpSpPr>
          <a:xfrm>
            <a:off x="5094324" y="5683977"/>
            <a:ext cx="842400" cy="409319"/>
            <a:chOff x="5097752" y="3235704"/>
            <a:chExt cx="842400" cy="409319"/>
          </a:xfrm>
        </p:grpSpPr>
        <p:sp>
          <p:nvSpPr>
            <p:cNvPr id="181" name="Rechteck 180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2" name="Gruppieren 181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86" name="Rechteck 185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hteck 186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3" name="Gruppieren 182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84" name="Rechteck 183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hteck 184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" name="Gruppieren 1"/>
          <p:cNvGrpSpPr/>
          <p:nvPr/>
        </p:nvGrpSpPr>
        <p:grpSpPr>
          <a:xfrm>
            <a:off x="6536407" y="3212976"/>
            <a:ext cx="771897" cy="293850"/>
            <a:chOff x="6536407" y="3212976"/>
            <a:chExt cx="771897" cy="293850"/>
          </a:xfrm>
        </p:grpSpPr>
        <p:sp>
          <p:nvSpPr>
            <p:cNvPr id="193" name="Rechteck 192"/>
            <p:cNvSpPr/>
            <p:nvPr/>
          </p:nvSpPr>
          <p:spPr>
            <a:xfrm>
              <a:off x="6539458" y="3212976"/>
              <a:ext cx="768846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6536407" y="3384426"/>
              <a:ext cx="768846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5" name="Rechteck 194"/>
          <p:cNvSpPr/>
          <p:nvPr/>
        </p:nvSpPr>
        <p:spPr>
          <a:xfrm>
            <a:off x="6539458" y="3738648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hteck 196"/>
          <p:cNvSpPr/>
          <p:nvPr/>
        </p:nvSpPr>
        <p:spPr>
          <a:xfrm>
            <a:off x="6516216" y="4464546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534434" y="4854377"/>
            <a:ext cx="771897" cy="293850"/>
            <a:chOff x="6534434" y="4854377"/>
            <a:chExt cx="771897" cy="293850"/>
          </a:xfrm>
        </p:grpSpPr>
        <p:sp>
          <p:nvSpPr>
            <p:cNvPr id="199" name="Rechteck 198"/>
            <p:cNvSpPr/>
            <p:nvPr/>
          </p:nvSpPr>
          <p:spPr>
            <a:xfrm>
              <a:off x="6537485" y="4854377"/>
              <a:ext cx="768846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6534434" y="5025827"/>
              <a:ext cx="768846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1" name="Rechteck 200"/>
          <p:cNvSpPr/>
          <p:nvPr/>
        </p:nvSpPr>
        <p:spPr>
          <a:xfrm>
            <a:off x="6588224" y="5826880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hteck 201"/>
              <p:cNvSpPr/>
              <p:nvPr/>
            </p:nvSpPr>
            <p:spPr>
              <a:xfrm>
                <a:off x="7115522" y="3249048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’</a:t>
                </a:r>
                <a:endParaRPr lang="en-US" dirty="0"/>
              </a:p>
            </p:txBody>
          </p:sp>
        </mc:Choice>
        <mc:Fallback xmlns="">
          <p:sp>
            <p:nvSpPr>
              <p:cNvPr id="202" name="Rechteck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22" y="3249048"/>
                <a:ext cx="768846" cy="61200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hteck 202"/>
              <p:cNvSpPr/>
              <p:nvPr/>
            </p:nvSpPr>
            <p:spPr>
              <a:xfrm>
                <a:off x="7164288" y="4410141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dirty="0" smtClean="0"/>
                  <a:t>’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03" name="Rechteck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410141"/>
                <a:ext cx="768846" cy="61200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hteck 203"/>
              <p:cNvSpPr/>
              <p:nvPr/>
            </p:nvSpPr>
            <p:spPr>
              <a:xfrm>
                <a:off x="7160347" y="5553304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 smtClean="0"/>
                  <a:t>’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04" name="Rechteck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347" y="5553304"/>
                <a:ext cx="768846" cy="61200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444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828"/>
    </mc:Choice>
    <mc:Fallback xmlns="">
      <p:transition spd="slow" advTm="180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7396 -0.02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3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7448 0.0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7396 -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6407 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6302 0.0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2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86 L 0.06441 0.006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0278 L 0.05034 0.004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9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39 L 0.05086 0.0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2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416 L 0.05295 -4.07407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2.59259E-6 L 0.0658 0.0069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34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69 L 0.06371 0.004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6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62 L 0.0651 -0.0043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556 L 0.05052 0.0020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-18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417 L 0.05069 -0.0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25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139 L 0.05278 -0.0023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651 0.0041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3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139 L 0.06302 0.0113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48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81481E-6 L 0.06441 0.003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278 L 0.05104 -0.0011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6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417 L 0.05121 -0.0041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139 L 0.05243 -0.0053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34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139 L 0.05244 -0.0053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4531 -0.0027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4 0.00463 L 0.13732 -0.050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-277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0.00232 L 0.13698 -0.0347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-1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-0.00138 L 0.13143 -0.0210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995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0.00463 L 0.13524 -0.007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60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-1.85185E-6 L 0.13819 -0.0048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255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-0.00278 L 0.13663 0.01042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48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3.33333E-6 L 0.13854 0.025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25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-0.00231 L 0.1283 0.04121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176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5 -0.00533 L 0.13542 0.0238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45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12795 0.0877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371 L 0.14948 -0.04074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2222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92 L 0.14896 -0.16643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8287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6 L 0.14931 -0.36551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1838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 L 0.14965 0.08912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4630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741 L 0.1507 0.24977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12847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111 L 0.1507 0.05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194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973 L 0.14966 -0.06504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3750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227 L 0.14931 -0.15162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8194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11111E-6 L 0.10018 0.00069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23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10104 0.00162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69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23 L 0.10209 -0.00185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93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06598 -0.00023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23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6823 -0.00231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116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6042 -0.00162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2.22222E-6 L 0.09982 0.00393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85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695 L 0.09948 0.00162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658 -0.00139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69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6615 -0.00857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63" grpId="0" animBg="1"/>
      <p:bldP spid="63" grpId="1" animBg="1"/>
      <p:bldP spid="66" grpId="0" animBg="1"/>
      <p:bldP spid="66" grpId="1" animBg="1"/>
      <p:bldP spid="66" grpId="2" animBg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5" grpId="0"/>
      <p:bldP spid="115" grpId="1"/>
      <p:bldP spid="124" grpId="0"/>
      <p:bldP spid="124" grpId="1"/>
      <p:bldP spid="130" grpId="0"/>
      <p:bldP spid="130" grpId="1"/>
      <p:bldP spid="146" grpId="0"/>
      <p:bldP spid="195" grpId="0" animBg="1"/>
      <p:bldP spid="195" grpId="1" animBg="1"/>
      <p:bldP spid="195" grpId="2" animBg="1"/>
      <p:bldP spid="197" grpId="0" animBg="1"/>
      <p:bldP spid="197" grpId="1" animBg="1"/>
      <p:bldP spid="197" grpId="2" animBg="1"/>
      <p:bldP spid="201" grpId="0" animBg="1"/>
      <p:bldP spid="201" grpId="1" animBg="1"/>
      <p:bldP spid="201" grpId="2" animBg="1"/>
      <p:bldP spid="202" grpId="0" animBg="1"/>
      <p:bldP spid="203" grpId="0" animBg="1"/>
      <p:bldP spid="2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Entity</a:t>
            </a:r>
            <a:r>
              <a:rPr lang="de-DE" sz="2800" dirty="0"/>
              <a:t> Resolution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 smtClean="0"/>
              <a:t>MapReduce</a:t>
            </a:r>
            <a:r>
              <a:rPr lang="de-DE" sz="2800" dirty="0" smtClean="0"/>
              <a:t>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MapReduce workflows “hard coded”</a:t>
            </a:r>
          </a:p>
          <a:p>
            <a:pPr lvl="1"/>
            <a:r>
              <a:rPr lang="en-US" dirty="0" smtClean="0"/>
              <a:t>Multiple predefined MapReduce Jobs</a:t>
            </a:r>
          </a:p>
          <a:p>
            <a:pPr lvl="2"/>
            <a:r>
              <a:rPr lang="en-US" dirty="0" smtClean="0"/>
              <a:t>map, reduce, part, sort, and group functions</a:t>
            </a:r>
          </a:p>
          <a:p>
            <a:pPr lvl="2"/>
            <a:r>
              <a:rPr lang="en-US" dirty="0" smtClean="0"/>
              <a:t>Key and value classes, Input &amp; </a:t>
            </a:r>
            <a:r>
              <a:rPr lang="en-US" dirty="0" err="1" smtClean="0"/>
              <a:t>OutputFormat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smtClean="0"/>
              <a:t>Packaged in single jar archive (=Kernel)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CLI-based “Interaction”</a:t>
            </a:r>
          </a:p>
          <a:p>
            <a:pPr lvl="1"/>
            <a:r>
              <a:rPr lang="en-US" dirty="0" smtClean="0"/>
              <a:t>Copy input data to DFS: </a:t>
            </a:r>
            <a:r>
              <a:rPr lang="en-US" sz="1400" dirty="0" err="1" smtClean="0">
                <a:solidFill>
                  <a:prstClr val="black"/>
                </a:solidFill>
                <a:latin typeface="Lucida Console" pitchFamily="49" charset="0"/>
              </a:rPr>
              <a:t>hadoop</a:t>
            </a:r>
            <a:r>
              <a:rPr lang="en-US" sz="1400" dirty="0" smtClean="0">
                <a:solidFill>
                  <a:prstClr val="black"/>
                </a:solidFill>
                <a:latin typeface="Lucida Console" pitchFamily="49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Lucida Console" pitchFamily="49" charset="0"/>
              </a:rPr>
              <a:t>dfs</a:t>
            </a:r>
            <a:r>
              <a:rPr lang="en-US" sz="1400" dirty="0" smtClean="0">
                <a:solidFill>
                  <a:prstClr val="black"/>
                </a:solidFill>
                <a:latin typeface="Lucida Console" pitchFamily="49" charset="0"/>
              </a:rPr>
              <a:t> -</a:t>
            </a:r>
            <a:r>
              <a:rPr lang="en-US" sz="1400" dirty="0" err="1" smtClean="0">
                <a:solidFill>
                  <a:prstClr val="black"/>
                </a:solidFill>
                <a:latin typeface="Lucida Console" pitchFamily="49" charset="0"/>
              </a:rPr>
              <a:t>copyFromLocal</a:t>
            </a:r>
            <a:r>
              <a:rPr lang="en-US" sz="1400" dirty="0" smtClean="0">
                <a:solidFill>
                  <a:prstClr val="black"/>
                </a:solidFill>
                <a:latin typeface="Lucida Console" pitchFamily="49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Lucida Console" pitchFamily="49" charset="0"/>
              </a:rPr>
              <a:t>localfile</a:t>
            </a:r>
            <a:r>
              <a:rPr lang="en-US" sz="1400" dirty="0" smtClean="0">
                <a:solidFill>
                  <a:prstClr val="black"/>
                </a:solidFill>
                <a:latin typeface="Lucida Console" pitchFamily="49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Lucida Console" pitchFamily="49" charset="0"/>
              </a:rPr>
              <a:t>remotedir</a:t>
            </a:r>
            <a:endParaRPr lang="en-US" sz="1400" dirty="0" smtClean="0">
              <a:solidFill>
                <a:prstClr val="black"/>
              </a:solidFill>
              <a:latin typeface="Lucida Console" pitchFamily="49" charset="0"/>
            </a:endParaRPr>
          </a:p>
          <a:p>
            <a:pPr lvl="1"/>
            <a:r>
              <a:rPr lang="en-US" dirty="0" smtClean="0"/>
              <a:t>Workflow execution: </a:t>
            </a:r>
            <a:r>
              <a:rPr lang="en-US" sz="1400" dirty="0" err="1" smtClean="0">
                <a:latin typeface="Lucida Console" pitchFamily="49" charset="0"/>
              </a:rPr>
              <a:t>hadoop</a:t>
            </a:r>
            <a:r>
              <a:rPr lang="en-US" sz="1400" dirty="0" smtClean="0">
                <a:latin typeface="Lucida Console" pitchFamily="49" charset="0"/>
              </a:rPr>
              <a:t> -jar Kernel.jar &lt;</a:t>
            </a:r>
            <a:r>
              <a:rPr lang="en-US" sz="1400" dirty="0" err="1" smtClean="0">
                <a:latin typeface="Lucida Console" pitchFamily="49" charset="0"/>
              </a:rPr>
              <a:t>params</a:t>
            </a:r>
            <a:r>
              <a:rPr lang="en-US" sz="1400" dirty="0" smtClean="0">
                <a:latin typeface="Lucida Console" pitchFamily="49" charset="0"/>
              </a:rPr>
              <a:t>&gt;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Copy output data from DFS to local disk for </a:t>
            </a:r>
            <a:r>
              <a:rPr lang="en-US" dirty="0" err="1" smtClean="0">
                <a:solidFill>
                  <a:prstClr val="black"/>
                </a:solidFill>
              </a:rPr>
              <a:t>durther</a:t>
            </a:r>
            <a:r>
              <a:rPr lang="en-US" dirty="0" smtClean="0">
                <a:solidFill>
                  <a:prstClr val="black"/>
                </a:solidFill>
              </a:rPr>
              <a:t> processing</a:t>
            </a:r>
          </a:p>
          <a:p>
            <a:pPr lvl="1"/>
            <a:endParaRPr lang="en-US" sz="1400" dirty="0" smtClean="0">
              <a:solidFill>
                <a:prstClr val="black"/>
              </a:solidFill>
              <a:latin typeface="Lucida Console" pitchFamily="49" charset="0"/>
            </a:endParaRPr>
          </a:p>
          <a:p>
            <a:endParaRPr lang="en-US" sz="2000" dirty="0" smtClean="0"/>
          </a:p>
          <a:p>
            <a:r>
              <a:rPr lang="en-US" sz="2000" dirty="0" smtClean="0"/>
              <a:t>And …</a:t>
            </a:r>
            <a:endParaRPr lang="en-US" sz="2000" dirty="0"/>
          </a:p>
          <a:p>
            <a:pPr lvl="1"/>
            <a:endParaRPr lang="en-US" sz="1400" dirty="0" smtClean="0">
              <a:latin typeface="Lucida Console" pitchFamily="49" charset="0"/>
            </a:endParaRPr>
          </a:p>
          <a:p>
            <a:pPr lvl="1"/>
            <a:endParaRPr lang="en-US" sz="1400" dirty="0" smtClean="0">
              <a:latin typeface="Lucida Console" pitchFamily="49" charset="0"/>
            </a:endParaRPr>
          </a:p>
          <a:p>
            <a:pPr lvl="1"/>
            <a:endParaRPr lang="en-US" sz="1400" dirty="0" smtClean="0">
              <a:latin typeface="Lucida Console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 smtClean="0"/>
              <a:t>Dedoop: Efficient Deduplication with 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Enormous </a:t>
            </a:r>
            <a:r>
              <a:rPr lang="en-US" b="1" dirty="0"/>
              <a:t>parameterization </a:t>
            </a:r>
            <a:r>
              <a:rPr lang="en-US" b="1" dirty="0" smtClean="0"/>
              <a:t>effort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err="1"/>
              <a:t>de.uni_leipzig.dbs.cloud_matching.map_reduce.preprocess.idf.IDF</a:t>
            </a:r>
            <a:r>
              <a:rPr lang="en-US" dirty="0"/>
              <a:t> -</a:t>
            </a:r>
            <a:r>
              <a:rPr lang="en-US" dirty="0" err="1"/>
              <a:t>Dmapred.input.dir</a:t>
            </a:r>
            <a:r>
              <a:rPr lang="en-US" dirty="0"/>
              <a:t>=hdfs</a:t>
            </a:r>
            <a:r>
              <a:rPr lang="en-US" dirty="0" smtClean="0"/>
              <a:t>://master/input_data/DBLP.csv </a:t>
            </a:r>
            <a:r>
              <a:rPr lang="en-US" dirty="0"/>
              <a:t>-</a:t>
            </a:r>
            <a:r>
              <a:rPr lang="en-US" dirty="0" err="1"/>
              <a:t>Dweka.classifier</a:t>
            </a:r>
            <a:r>
              <a:rPr lang="en-US" dirty="0"/>
              <a:t>=</a:t>
            </a:r>
            <a:r>
              <a:rPr lang="en-US" dirty="0" err="1"/>
              <a:t>weka.classifiers.trees.LMT</a:t>
            </a:r>
            <a:r>
              <a:rPr lang="en-US" dirty="0"/>
              <a:t> -Dmatching.blocking.key.generators.0.matching.tokenizer.ngram.n=3 -</a:t>
            </a:r>
            <a:r>
              <a:rPr lang="en-US" dirty="0" err="1"/>
              <a:t>Dmatching.blocking.key.generators</a:t>
            </a:r>
            <a:r>
              <a:rPr lang="en-US" dirty="0"/>
              <a:t>=de.uni_leipzig.dbs.cloud_matching.map_reduce.record.blocking.Tokenize,de.uni_leipzig.dbs.cloud_matching.map_reduce.record.blocking.Suffix -Dmatching.blocking.key.generators.0.matching.attribute.tokenizer=de.uni_leipzig.dbs.cloud_matching.map_reduce.record.tokenize.NgramTokenizer -</a:t>
            </a:r>
            <a:r>
              <a:rPr lang="en-US" dirty="0" err="1"/>
              <a:t>Dattributes.mapping</a:t>
            </a:r>
            <a:r>
              <a:rPr lang="en-US" dirty="0"/>
              <a:t>=1,1,2,2,4,4 -</a:t>
            </a:r>
            <a:r>
              <a:rPr lang="en-US" dirty="0" err="1"/>
              <a:t>Dattribute.id.range</a:t>
            </a:r>
            <a:r>
              <a:rPr lang="en-US" dirty="0"/>
              <a:t>=0 -</a:t>
            </a:r>
            <a:r>
              <a:rPr lang="en-US" dirty="0" err="1"/>
              <a:t>Dmapred.output.dir</a:t>
            </a:r>
            <a:r>
              <a:rPr lang="en-US" dirty="0"/>
              <a:t>=hdfs</a:t>
            </a:r>
            <a:r>
              <a:rPr lang="en-US" dirty="0" smtClean="0"/>
              <a:t>://master/out </a:t>
            </a:r>
            <a:r>
              <a:rPr lang="en-US" dirty="0"/>
              <a:t>-</a:t>
            </a:r>
            <a:r>
              <a:rPr lang="en-US" dirty="0" err="1"/>
              <a:t>Dmatching.generate.stats</a:t>
            </a:r>
            <a:r>
              <a:rPr lang="en-US" dirty="0"/>
              <a:t>=false -Dmatching.blocking.key.generators.0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-Dfs.default.name=hdfs</a:t>
            </a:r>
            <a:r>
              <a:rPr lang="en-US" dirty="0" smtClean="0"/>
              <a:t>://master:8020 </a:t>
            </a:r>
            <a:r>
              <a:rPr lang="en-US" dirty="0"/>
              <a:t>-</a:t>
            </a:r>
            <a:r>
              <a:rPr lang="en-US" dirty="0" err="1"/>
              <a:t>Dmatching.matcher</a:t>
            </a:r>
            <a:r>
              <a:rPr lang="en-US" dirty="0"/>
              <a:t>=de.uni_leipzig.dbs.cloud_matching.map_reduce.matching.WekaClassificationMatcher -Dattribute.id=0 -Dmatching.blocking.key.generators.0.matching.blocking.key.attributes=1 -</a:t>
            </a:r>
            <a:r>
              <a:rPr lang="en-US" dirty="0" err="1"/>
              <a:t>Dmatching.dual.source</a:t>
            </a:r>
            <a:r>
              <a:rPr lang="en-US" dirty="0"/>
              <a:t>=true -</a:t>
            </a:r>
            <a:r>
              <a:rPr lang="en-US" dirty="0" err="1"/>
              <a:t>Dredundancy.handling</a:t>
            </a:r>
            <a:r>
              <a:rPr lang="en-US" dirty="0"/>
              <a:t>=true -</a:t>
            </a:r>
            <a:r>
              <a:rPr lang="en-US" dirty="0" err="1"/>
              <a:t>Dlearning.training.data.file.csv.header</a:t>
            </a:r>
            <a:r>
              <a:rPr lang="en-US" dirty="0"/>
              <a:t>=true -Dmatching.blocking.key.generators.1.matching.blocking.key.attributes=2 -</a:t>
            </a:r>
            <a:r>
              <a:rPr lang="en-US" dirty="0" err="1"/>
              <a:t>Dmatching.attributes.in.result</a:t>
            </a:r>
            <a:r>
              <a:rPr lang="en-US" dirty="0"/>
              <a:t>=1,4 -</a:t>
            </a:r>
            <a:r>
              <a:rPr lang="en-US" dirty="0" err="1"/>
              <a:t>Dmatching.similarity.functions</a:t>
            </a:r>
            <a:r>
              <a:rPr lang="en-US" dirty="0"/>
              <a:t>=de.uni_leipzig.dbs.cloud_matching.map_reduce.matching.Levenshtein,de.uni_leipzig.dbs.cloud_matching.map_reduce.matching.TFIDFSimilarity -</a:t>
            </a:r>
            <a:r>
              <a:rPr lang="en-US" dirty="0" err="1"/>
              <a:t>Dcsv.header.range</a:t>
            </a:r>
            <a:r>
              <a:rPr lang="en-US" dirty="0"/>
              <a:t>=true -</a:t>
            </a:r>
            <a:r>
              <a:rPr lang="en-US" dirty="0" err="1" smtClean="0"/>
              <a:t>Dmapred.job.tracker</a:t>
            </a:r>
            <a:r>
              <a:rPr lang="en-US" dirty="0" smtClean="0"/>
              <a:t>=master:8021 </a:t>
            </a:r>
            <a:r>
              <a:rPr lang="en-US" dirty="0"/>
              <a:t>-</a:t>
            </a:r>
            <a:r>
              <a:rPr lang="en-US" dirty="0" err="1"/>
              <a:t>Dcsv.header.domain</a:t>
            </a:r>
            <a:r>
              <a:rPr lang="en-US" dirty="0"/>
              <a:t>=true -</a:t>
            </a:r>
            <a:r>
              <a:rPr lang="en-US" dirty="0" err="1"/>
              <a:t>Dmapred.input.dir.range</a:t>
            </a:r>
            <a:r>
              <a:rPr lang="en-US" dirty="0"/>
              <a:t>=hdfs</a:t>
            </a:r>
            <a:r>
              <a:rPr lang="en-US" dirty="0" smtClean="0"/>
              <a:t>://master/input_data/GoogleScholar.csv </a:t>
            </a:r>
            <a:r>
              <a:rPr lang="en-US" dirty="0"/>
              <a:t>-Dmatching.blocking.key.generators.1.matching.blocking.key.suffix.length=3 -</a:t>
            </a:r>
            <a:r>
              <a:rPr lang="en-US" dirty="0" err="1"/>
              <a:t>Dmatching.attributes.used</a:t>
            </a:r>
            <a:r>
              <a:rPr lang="en-US" dirty="0"/>
              <a:t>=1,1 -</a:t>
            </a:r>
            <a:r>
              <a:rPr lang="en-US" dirty="0" err="1"/>
              <a:t>Dattributes.normalizers</a:t>
            </a:r>
            <a:r>
              <a:rPr lang="en-US" dirty="0"/>
              <a:t>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</a:t>
            </a:r>
            <a:r>
              <a:rPr lang="en-US" dirty="0" err="1"/>
              <a:t>Dmatching.attributes.in.result.names</a:t>
            </a:r>
            <a:r>
              <a:rPr lang="en-US" dirty="0"/>
              <a:t>=dblp_title_1,dblp_year_1,gs_title_2,gs_year_2 -</a:t>
            </a:r>
            <a:r>
              <a:rPr lang="en-US" dirty="0" err="1"/>
              <a:t>Dlearning.training.data.file</a:t>
            </a:r>
            <a:r>
              <a:rPr lang="en-US" dirty="0"/>
              <a:t>=hdfs</a:t>
            </a:r>
            <a:r>
              <a:rPr lang="en-US" dirty="0" smtClean="0"/>
              <a:t>://master/input_data/train_500_1.csv </a:t>
            </a:r>
            <a:r>
              <a:rPr lang="en-US" dirty="0"/>
              <a:t>-Dmatching.blocking.key.generators.1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-Dmatching.blocking.key.generators.0.matching.tokenizer.ngram.fill=true  de.uni_leipzig.dbs.cloud_matching.map_reduce.preprocess.learning_weka.WekaLearner -</a:t>
            </a:r>
            <a:r>
              <a:rPr lang="en-US" dirty="0" err="1"/>
              <a:t>Dmapred.input.dir</a:t>
            </a:r>
            <a:r>
              <a:rPr lang="en-US" dirty="0"/>
              <a:t>=hdfs</a:t>
            </a:r>
            <a:r>
              <a:rPr lang="en-US" dirty="0" smtClean="0"/>
              <a:t>://master/input_data/DBLP.csv </a:t>
            </a:r>
            <a:r>
              <a:rPr lang="en-US" dirty="0"/>
              <a:t>-</a:t>
            </a:r>
            <a:r>
              <a:rPr lang="en-US" dirty="0" err="1"/>
              <a:t>Dweka.classifier</a:t>
            </a:r>
            <a:r>
              <a:rPr lang="en-US" dirty="0"/>
              <a:t>=</a:t>
            </a:r>
            <a:r>
              <a:rPr lang="en-US" dirty="0" err="1"/>
              <a:t>weka.classifiers.trees.LMT</a:t>
            </a:r>
            <a:r>
              <a:rPr lang="en-US" dirty="0"/>
              <a:t> -Dmatching.blocking.key.generators.0.matching.tokenizer.ngram.n=3 -</a:t>
            </a:r>
            <a:r>
              <a:rPr lang="en-US" dirty="0" err="1"/>
              <a:t>Dmatching.blocking.key.generators</a:t>
            </a:r>
            <a:r>
              <a:rPr lang="en-US" dirty="0"/>
              <a:t>=de.uni_leipzig.dbs.cloud_matching.map_reduce.record.blocking.Tokenize,de.uni_leipzig.dbs.cloud_matching.map_reduce.record.blocking.Suffix -Dmatching.blocking.key.generators.0.matching.attribute.tokenizer=de.uni_leipzig.dbs.cloud_matching.map_reduce.record.tokenize.NgramTokenizer -</a:t>
            </a:r>
            <a:r>
              <a:rPr lang="en-US" dirty="0" err="1"/>
              <a:t>Dattributes.mapping</a:t>
            </a:r>
            <a:r>
              <a:rPr lang="en-US" dirty="0"/>
              <a:t>=1,1,2,2,4,4 -</a:t>
            </a:r>
            <a:r>
              <a:rPr lang="en-US" dirty="0" err="1"/>
              <a:t>Dattribute.id.range</a:t>
            </a:r>
            <a:r>
              <a:rPr lang="en-US" dirty="0"/>
              <a:t>=0 -</a:t>
            </a:r>
            <a:r>
              <a:rPr lang="en-US" dirty="0" err="1"/>
              <a:t>Dmapred.output.dir</a:t>
            </a:r>
            <a:r>
              <a:rPr lang="en-US" dirty="0"/>
              <a:t>=hdfs</a:t>
            </a:r>
            <a:r>
              <a:rPr lang="en-US" dirty="0" smtClean="0"/>
              <a:t>://master/out </a:t>
            </a:r>
            <a:r>
              <a:rPr lang="en-US" dirty="0"/>
              <a:t>-</a:t>
            </a:r>
            <a:r>
              <a:rPr lang="en-US" dirty="0" err="1"/>
              <a:t>Dmatching.generate.stats</a:t>
            </a:r>
            <a:r>
              <a:rPr lang="en-US" dirty="0"/>
              <a:t>=false -Dmatching.blocking.key.generators.0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-Dfs.default.name=hdfs</a:t>
            </a:r>
            <a:r>
              <a:rPr lang="en-US" dirty="0" smtClean="0"/>
              <a:t>://master:8020 </a:t>
            </a:r>
            <a:r>
              <a:rPr lang="en-US" dirty="0"/>
              <a:t>-</a:t>
            </a:r>
            <a:r>
              <a:rPr lang="en-US" dirty="0" err="1"/>
              <a:t>Dmatching.matcher</a:t>
            </a:r>
            <a:r>
              <a:rPr lang="en-US" dirty="0"/>
              <a:t>=de.uni_leipzig.dbs.cloud_matching.map_reduce.matching.WekaClassificationMatcher -Dattribute.id=0 -Dmatching.blocking.key.generators.0.matching.blocking.key.attributes=1 -</a:t>
            </a:r>
            <a:r>
              <a:rPr lang="en-US" dirty="0" err="1"/>
              <a:t>Dmatching.dual.source</a:t>
            </a:r>
            <a:r>
              <a:rPr lang="en-US" dirty="0"/>
              <a:t>=true -</a:t>
            </a:r>
            <a:r>
              <a:rPr lang="en-US" dirty="0" err="1"/>
              <a:t>Dredundancy.handling</a:t>
            </a:r>
            <a:r>
              <a:rPr lang="en-US" dirty="0"/>
              <a:t>=true -</a:t>
            </a:r>
            <a:r>
              <a:rPr lang="en-US" dirty="0" err="1"/>
              <a:t>Dlearning.training.data.file.csv.header</a:t>
            </a:r>
            <a:r>
              <a:rPr lang="en-US" dirty="0"/>
              <a:t>=true -Dmatching.blocking.key.generators.1.matching.blocking.key.attributes=2 -</a:t>
            </a:r>
            <a:r>
              <a:rPr lang="en-US" dirty="0" err="1"/>
              <a:t>Dmatching.attributes.in.result</a:t>
            </a:r>
            <a:r>
              <a:rPr lang="en-US" dirty="0"/>
              <a:t>=1,4 -</a:t>
            </a:r>
            <a:r>
              <a:rPr lang="en-US" dirty="0" err="1"/>
              <a:t>Dmatching.similarity.functions</a:t>
            </a:r>
            <a:r>
              <a:rPr lang="en-US" dirty="0"/>
              <a:t>=de.uni_leipzig.dbs.cloud_matching.map_reduce.matching.Levenshtein,de.uni_leipzig.dbs.cloud_matching.map_reduce.matching.TFIDFSimilarity -</a:t>
            </a:r>
            <a:r>
              <a:rPr lang="en-US" dirty="0" err="1"/>
              <a:t>Dcsv.header.range</a:t>
            </a:r>
            <a:r>
              <a:rPr lang="en-US" dirty="0"/>
              <a:t>=true -</a:t>
            </a:r>
            <a:r>
              <a:rPr lang="en-US" dirty="0" err="1" smtClean="0"/>
              <a:t>Dmapred.job.tracker</a:t>
            </a:r>
            <a:r>
              <a:rPr lang="en-US" dirty="0" smtClean="0"/>
              <a:t>=master:8021 </a:t>
            </a:r>
            <a:r>
              <a:rPr lang="en-US" dirty="0"/>
              <a:t>-</a:t>
            </a:r>
            <a:r>
              <a:rPr lang="en-US" dirty="0" err="1"/>
              <a:t>Dcsv.header.domain</a:t>
            </a:r>
            <a:r>
              <a:rPr lang="en-US" dirty="0"/>
              <a:t>=true -</a:t>
            </a:r>
            <a:r>
              <a:rPr lang="en-US" dirty="0" err="1"/>
              <a:t>Dmapred.input.dir.range</a:t>
            </a:r>
            <a:r>
              <a:rPr lang="en-US" dirty="0"/>
              <a:t>=hdfs</a:t>
            </a:r>
            <a:r>
              <a:rPr lang="en-US" dirty="0" smtClean="0"/>
              <a:t>://master/input_data/GoogleScholar.csv </a:t>
            </a:r>
            <a:r>
              <a:rPr lang="en-US" dirty="0"/>
              <a:t>-Dmatching.blocking.key.generators.1.matching.blocking.key.suffix.length=3 -</a:t>
            </a:r>
            <a:r>
              <a:rPr lang="en-US" dirty="0" err="1"/>
              <a:t>Dmatching.attributes.used</a:t>
            </a:r>
            <a:r>
              <a:rPr lang="en-US" dirty="0"/>
              <a:t>=1,1 -</a:t>
            </a:r>
            <a:r>
              <a:rPr lang="en-US" dirty="0" err="1"/>
              <a:t>Dattributes.normalizers</a:t>
            </a:r>
            <a:r>
              <a:rPr lang="en-US" dirty="0"/>
              <a:t>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</a:t>
            </a:r>
            <a:r>
              <a:rPr lang="en-US" dirty="0" err="1"/>
              <a:t>Dmatching.attributes.in.result.names</a:t>
            </a:r>
            <a:r>
              <a:rPr lang="en-US" dirty="0"/>
              <a:t>=dblp_title_1,dblp_year_1,gs_title_2,gs_year_2 -</a:t>
            </a:r>
            <a:r>
              <a:rPr lang="en-US" dirty="0" err="1"/>
              <a:t>Dlearning.training.data.file</a:t>
            </a:r>
            <a:r>
              <a:rPr lang="en-US" dirty="0"/>
              <a:t>=hdfs</a:t>
            </a:r>
            <a:r>
              <a:rPr lang="en-US" dirty="0" smtClean="0"/>
              <a:t>://master/input_data/train_500_1.csv </a:t>
            </a:r>
            <a:r>
              <a:rPr lang="en-US" dirty="0"/>
              <a:t>-Dmatching.blocking.key.generators.1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-Dmatching.blocking.key.generators.0.matching.tokenizer.ngram.fill=true  de.uni_leipzig.dbs.cloud_matching.map_reduce.blocking.standard_blocking.block_split.job1.BlockSplit1 -</a:t>
            </a:r>
            <a:r>
              <a:rPr lang="en-US" dirty="0" err="1"/>
              <a:t>Dmapred.input.dir</a:t>
            </a:r>
            <a:r>
              <a:rPr lang="en-US" dirty="0"/>
              <a:t>=hdfs</a:t>
            </a:r>
            <a:r>
              <a:rPr lang="en-US" dirty="0" smtClean="0"/>
              <a:t>://master/input_data/DBLP.csv </a:t>
            </a:r>
            <a:r>
              <a:rPr lang="en-US" dirty="0"/>
              <a:t>-</a:t>
            </a:r>
            <a:r>
              <a:rPr lang="en-US" dirty="0" err="1"/>
              <a:t>Dweka.classifier</a:t>
            </a:r>
            <a:r>
              <a:rPr lang="en-US" dirty="0"/>
              <a:t>=</a:t>
            </a:r>
            <a:r>
              <a:rPr lang="en-US" dirty="0" err="1"/>
              <a:t>weka.classifiers.trees.LMT</a:t>
            </a:r>
            <a:r>
              <a:rPr lang="en-US" dirty="0"/>
              <a:t> -Dmatching.blocking.key.generators.0.matching.tokenizer.ngram.n=3 -</a:t>
            </a:r>
            <a:r>
              <a:rPr lang="en-US" dirty="0" err="1"/>
              <a:t>Dmatching.blocking.key.generators</a:t>
            </a:r>
            <a:r>
              <a:rPr lang="en-US" dirty="0"/>
              <a:t>=de.uni_leipzig.dbs.cloud_matching.map_reduce.record.blocking.Tokenize,de.uni_leipzig.dbs.cloud_matching.map_reduce.record.blocking.Suffix -Dmatching.blocking.key.generators.0.matching.attribute.tokenizer=de.uni_leipzig.dbs.cloud_matching.map_reduce.record.tokenize.NgramTokenizer -</a:t>
            </a:r>
            <a:r>
              <a:rPr lang="en-US" dirty="0" err="1"/>
              <a:t>Dattributes.mapping</a:t>
            </a:r>
            <a:r>
              <a:rPr lang="en-US" dirty="0"/>
              <a:t>=1,1,2,2,4,4 -</a:t>
            </a:r>
            <a:r>
              <a:rPr lang="en-US" dirty="0" err="1"/>
              <a:t>Dattribute.id.range</a:t>
            </a:r>
            <a:r>
              <a:rPr lang="en-US" dirty="0"/>
              <a:t>=0 -</a:t>
            </a:r>
            <a:r>
              <a:rPr lang="en-US" dirty="0" err="1"/>
              <a:t>Dmapred.output.dir</a:t>
            </a:r>
            <a:r>
              <a:rPr lang="en-US" dirty="0"/>
              <a:t>=hdfs</a:t>
            </a:r>
            <a:r>
              <a:rPr lang="en-US" dirty="0" smtClean="0"/>
              <a:t>://master/out </a:t>
            </a:r>
            <a:r>
              <a:rPr lang="en-US" dirty="0"/>
              <a:t>-</a:t>
            </a:r>
            <a:r>
              <a:rPr lang="en-US" dirty="0" err="1"/>
              <a:t>Dmatching.generate.stats</a:t>
            </a:r>
            <a:r>
              <a:rPr lang="en-US" dirty="0"/>
              <a:t>=false -Dmatching.blocking.key.generators.0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-Dfs.default.name=hdfs</a:t>
            </a:r>
            <a:r>
              <a:rPr lang="en-US" dirty="0" smtClean="0"/>
              <a:t>://master:8020 </a:t>
            </a:r>
            <a:r>
              <a:rPr lang="en-US" dirty="0"/>
              <a:t>-</a:t>
            </a:r>
            <a:r>
              <a:rPr lang="en-US" dirty="0" err="1"/>
              <a:t>Dmatching.matcher</a:t>
            </a:r>
            <a:r>
              <a:rPr lang="en-US" dirty="0"/>
              <a:t>=de.uni_leipzig.dbs.cloud_matching.map_reduce.matching.WekaClassificationMatcher -Dattribute.id=0 -Dmatching.blocking.key.generators.0.matching.blocking.key.attributes=1 -</a:t>
            </a:r>
            <a:r>
              <a:rPr lang="en-US" dirty="0" err="1"/>
              <a:t>Dmatching.dual.source</a:t>
            </a:r>
            <a:r>
              <a:rPr lang="en-US" dirty="0"/>
              <a:t>=true -</a:t>
            </a:r>
            <a:r>
              <a:rPr lang="en-US" dirty="0" err="1"/>
              <a:t>Dredundancy.handling</a:t>
            </a:r>
            <a:r>
              <a:rPr lang="en-US" dirty="0"/>
              <a:t>=true -</a:t>
            </a:r>
            <a:r>
              <a:rPr lang="en-US" dirty="0" err="1"/>
              <a:t>Dlearning.training.data.file.csv.header</a:t>
            </a:r>
            <a:r>
              <a:rPr lang="en-US" dirty="0"/>
              <a:t>=true -Dmatching.blocking.key.generators.1.matching.blocking.key.attributes=2 -</a:t>
            </a:r>
            <a:r>
              <a:rPr lang="en-US" dirty="0" err="1"/>
              <a:t>Dmatching.attributes.in.result</a:t>
            </a:r>
            <a:r>
              <a:rPr lang="en-US" dirty="0"/>
              <a:t>=1,4 -</a:t>
            </a:r>
            <a:r>
              <a:rPr lang="en-US" dirty="0" err="1"/>
              <a:t>Dmatching.similarity.functions</a:t>
            </a:r>
            <a:r>
              <a:rPr lang="en-US" dirty="0"/>
              <a:t>=de.uni_leipzig.dbs.cloud_matching.map_reduce.matching.Levenshtein,de.uni_leipzig.dbs.cloud_matching.map_reduce.matching.TFIDFSimilarity -</a:t>
            </a:r>
            <a:r>
              <a:rPr lang="en-US" dirty="0" err="1"/>
              <a:t>Dcsv.header.range</a:t>
            </a:r>
            <a:r>
              <a:rPr lang="en-US" dirty="0"/>
              <a:t>=true -</a:t>
            </a:r>
            <a:r>
              <a:rPr lang="en-US" dirty="0" err="1" smtClean="0"/>
              <a:t>Dmapred.job.tracker</a:t>
            </a:r>
            <a:r>
              <a:rPr lang="en-US" dirty="0" smtClean="0"/>
              <a:t>=master:8021 </a:t>
            </a:r>
            <a:r>
              <a:rPr lang="en-US" dirty="0"/>
              <a:t>-</a:t>
            </a:r>
            <a:r>
              <a:rPr lang="en-US" dirty="0" err="1"/>
              <a:t>Dcsv.header.domain</a:t>
            </a:r>
            <a:r>
              <a:rPr lang="en-US" dirty="0"/>
              <a:t>=true -</a:t>
            </a:r>
            <a:r>
              <a:rPr lang="en-US" dirty="0" err="1"/>
              <a:t>Dmapred.input.dir.range</a:t>
            </a:r>
            <a:r>
              <a:rPr lang="en-US" dirty="0"/>
              <a:t>=hdfs</a:t>
            </a:r>
            <a:r>
              <a:rPr lang="en-US" dirty="0" smtClean="0"/>
              <a:t>://master/input_data/GoogleScholar.csv </a:t>
            </a:r>
            <a:r>
              <a:rPr lang="en-US" dirty="0"/>
              <a:t>-Dmatching.blocking.key.generators.1.matching.blocking.key.suffix.length=3 -</a:t>
            </a:r>
            <a:r>
              <a:rPr lang="en-US" dirty="0" err="1"/>
              <a:t>Dmatching.attributes.used</a:t>
            </a:r>
            <a:r>
              <a:rPr lang="en-US" dirty="0"/>
              <a:t>=1,1 -</a:t>
            </a:r>
            <a:r>
              <a:rPr lang="en-US" dirty="0" err="1"/>
              <a:t>Dattributes.normalizers</a:t>
            </a:r>
            <a:r>
              <a:rPr lang="en-US" dirty="0"/>
              <a:t>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</a:t>
            </a:r>
            <a:r>
              <a:rPr lang="en-US" dirty="0" err="1"/>
              <a:t>Dmatching.attributes.in.result.names</a:t>
            </a:r>
            <a:r>
              <a:rPr lang="en-US" dirty="0"/>
              <a:t>=dblp_title_1,dblp_year_1,gs_title_2,gs_year_2 -</a:t>
            </a:r>
            <a:r>
              <a:rPr lang="en-US" dirty="0" err="1"/>
              <a:t>Dlearning.training.data.file</a:t>
            </a:r>
            <a:r>
              <a:rPr lang="en-US" dirty="0"/>
              <a:t>=hdfs</a:t>
            </a:r>
            <a:r>
              <a:rPr lang="en-US" dirty="0" smtClean="0"/>
              <a:t>://master/input_data/train_500_1.csv </a:t>
            </a:r>
            <a:r>
              <a:rPr lang="en-US" dirty="0"/>
              <a:t>-Dmatching.blocking.key.generators.1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-Dmatching.blocking.key.generators.0.matching.tokenizer.ngram.fill=true   de.uni_leipzig.dbs.cloud_matching.map_reduce.blocking.standard_blocking.block_split.job2.BlockSplit2 -</a:t>
            </a:r>
            <a:r>
              <a:rPr lang="en-US" dirty="0" err="1"/>
              <a:t>Dmapred.input.dir</a:t>
            </a:r>
            <a:r>
              <a:rPr lang="en-US" dirty="0"/>
              <a:t>=hdfs</a:t>
            </a:r>
            <a:r>
              <a:rPr lang="en-US" dirty="0" smtClean="0"/>
              <a:t>://master/out </a:t>
            </a:r>
            <a:r>
              <a:rPr lang="en-US" dirty="0"/>
              <a:t>-</a:t>
            </a:r>
            <a:r>
              <a:rPr lang="en-US" dirty="0" err="1"/>
              <a:t>Dweka.classifier</a:t>
            </a:r>
            <a:r>
              <a:rPr lang="en-US" dirty="0"/>
              <a:t>=</a:t>
            </a:r>
            <a:r>
              <a:rPr lang="en-US" dirty="0" err="1"/>
              <a:t>weka.classifiers.trees.LMT</a:t>
            </a:r>
            <a:r>
              <a:rPr lang="en-US" dirty="0"/>
              <a:t> -Dmatching.blocking.key.generators.0.matching.tokenizer.ngram.n=3 -</a:t>
            </a:r>
            <a:r>
              <a:rPr lang="en-US" dirty="0" err="1"/>
              <a:t>Dmatching.blocking.key.generators</a:t>
            </a:r>
            <a:r>
              <a:rPr lang="en-US" dirty="0"/>
              <a:t>=de.uni_leipzig.dbs.cloud_matching.map_reduce.record.blocking.Tokenize,de.uni_leipzig.dbs.cloud_matching.map_reduce.record.blocking.Suffix -Dmatching.blocking.key.generators.0.matching.attribute.tokenizer=de.uni_leipzig.dbs.cloud_matching.map_reduce.record.tokenize.NgramTokenizer -</a:t>
            </a:r>
            <a:r>
              <a:rPr lang="en-US" dirty="0" err="1"/>
              <a:t>Dattributes.mapping</a:t>
            </a:r>
            <a:r>
              <a:rPr lang="en-US" dirty="0"/>
              <a:t>=1,1,2,2,4,4 -</a:t>
            </a:r>
            <a:r>
              <a:rPr lang="en-US" dirty="0" err="1"/>
              <a:t>Dmapred.output.dir</a:t>
            </a:r>
            <a:r>
              <a:rPr lang="en-US" dirty="0"/>
              <a:t>=hdfs</a:t>
            </a:r>
            <a:r>
              <a:rPr lang="en-US" dirty="0" smtClean="0"/>
              <a:t>://master/out </a:t>
            </a:r>
            <a:r>
              <a:rPr lang="en-US" dirty="0"/>
              <a:t>-</a:t>
            </a:r>
            <a:r>
              <a:rPr lang="en-US" dirty="0" err="1"/>
              <a:t>Dmatching.generate.stats</a:t>
            </a:r>
            <a:r>
              <a:rPr lang="en-US" dirty="0"/>
              <a:t>=false -Dmatching.blocking.key.generators.0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-Dfs.default.name=hdfs</a:t>
            </a:r>
            <a:r>
              <a:rPr lang="en-US" dirty="0" smtClean="0"/>
              <a:t>://master:8020 </a:t>
            </a:r>
            <a:r>
              <a:rPr lang="en-US" dirty="0"/>
              <a:t>-</a:t>
            </a:r>
            <a:r>
              <a:rPr lang="en-US" dirty="0" err="1"/>
              <a:t>Dmatching.matcher</a:t>
            </a:r>
            <a:r>
              <a:rPr lang="en-US" dirty="0"/>
              <a:t>=de.uni_leipzig.dbs.cloud_matching.map_reduce.matching.WekaClassificationMatcher -Dmatching.blocking.key.generators.0.matching.blocking.key.attributes=1 -</a:t>
            </a:r>
            <a:r>
              <a:rPr lang="en-US" dirty="0" err="1"/>
              <a:t>Dmatching.dual.source</a:t>
            </a:r>
            <a:r>
              <a:rPr lang="en-US" dirty="0"/>
              <a:t>=true -</a:t>
            </a:r>
            <a:r>
              <a:rPr lang="en-US" dirty="0" err="1"/>
              <a:t>Dredundancy.handling</a:t>
            </a:r>
            <a:r>
              <a:rPr lang="en-US" dirty="0"/>
              <a:t>=true -</a:t>
            </a:r>
            <a:r>
              <a:rPr lang="en-US" dirty="0" err="1"/>
              <a:t>Dlearning.training.data.file.csv.header</a:t>
            </a:r>
            <a:r>
              <a:rPr lang="en-US" dirty="0"/>
              <a:t>=true -Dmatching.blocking.key.generators.1.matching.blocking.key.attributes=2 -</a:t>
            </a:r>
            <a:r>
              <a:rPr lang="en-US" dirty="0" err="1"/>
              <a:t>Dmatching.attributes.in.result</a:t>
            </a:r>
            <a:r>
              <a:rPr lang="en-US" dirty="0"/>
              <a:t>=1,4 -</a:t>
            </a:r>
            <a:r>
              <a:rPr lang="en-US" dirty="0" err="1"/>
              <a:t>Dmatching.similarity.functions</a:t>
            </a:r>
            <a:r>
              <a:rPr lang="en-US" dirty="0"/>
              <a:t>=de.uni_leipzig.dbs.cloud_matching.map_reduce.matching.Levenshtein,de.uni_leipzig.dbs.cloud_matching.map_reduce.matching.TFIDFSimilarity -</a:t>
            </a:r>
            <a:r>
              <a:rPr lang="en-US" dirty="0" err="1"/>
              <a:t>Dcsv.header.range</a:t>
            </a:r>
            <a:r>
              <a:rPr lang="en-US" dirty="0"/>
              <a:t>=true -</a:t>
            </a:r>
            <a:r>
              <a:rPr lang="en-US" dirty="0" err="1" smtClean="0"/>
              <a:t>Dmapred.job.tracker</a:t>
            </a:r>
            <a:r>
              <a:rPr lang="en-US" dirty="0" smtClean="0"/>
              <a:t>=master:8021 </a:t>
            </a:r>
            <a:r>
              <a:rPr lang="en-US" dirty="0"/>
              <a:t>-</a:t>
            </a:r>
            <a:r>
              <a:rPr lang="en-US" dirty="0" err="1"/>
              <a:t>Dcsv.header.domain</a:t>
            </a:r>
            <a:r>
              <a:rPr lang="en-US" dirty="0"/>
              <a:t>=true -</a:t>
            </a:r>
            <a:r>
              <a:rPr lang="en-US" dirty="0" err="1"/>
              <a:t>Dmapred.input.dir.range</a:t>
            </a:r>
            <a:r>
              <a:rPr lang="en-US" dirty="0"/>
              <a:t>=hdfs</a:t>
            </a:r>
            <a:r>
              <a:rPr lang="en-US" dirty="0" smtClean="0"/>
              <a:t>://master/out </a:t>
            </a:r>
            <a:r>
              <a:rPr lang="en-US" dirty="0"/>
              <a:t>-Dmatching.blocking.key.generators.1.matching.blocking.key.suffix.length=3 -</a:t>
            </a:r>
            <a:r>
              <a:rPr lang="en-US" dirty="0" err="1"/>
              <a:t>Dmatching.attributes.used</a:t>
            </a:r>
            <a:r>
              <a:rPr lang="en-US" dirty="0"/>
              <a:t>=1,1 -</a:t>
            </a:r>
            <a:r>
              <a:rPr lang="en-US" dirty="0" err="1"/>
              <a:t>Dlearning.training.data.file</a:t>
            </a:r>
            <a:r>
              <a:rPr lang="en-US" dirty="0"/>
              <a:t>=hdfs</a:t>
            </a:r>
            <a:r>
              <a:rPr lang="en-US" dirty="0" smtClean="0"/>
              <a:t>://master/input_data/train_500_1.csv </a:t>
            </a:r>
            <a:r>
              <a:rPr lang="en-US" dirty="0"/>
              <a:t>-</a:t>
            </a:r>
            <a:r>
              <a:rPr lang="en-US" dirty="0" err="1"/>
              <a:t>Dmatching.attributes.in.result.names</a:t>
            </a:r>
            <a:r>
              <a:rPr lang="en-US" dirty="0"/>
              <a:t>=dblp_title_1,dblp_year_1,gs_title_2,gs_year_2 -</a:t>
            </a:r>
            <a:r>
              <a:rPr lang="en-US" dirty="0" err="1"/>
              <a:t>Dattributes.normalizers</a:t>
            </a:r>
            <a:r>
              <a:rPr lang="en-US" dirty="0"/>
              <a:t>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matching.blocking.key.generators.1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-Dmatching.blocking.key.generators.0.matching.tokenizer.ngram.fill=true  de.uni_leipzig.dbs.cloud_matching.map_reduce.postprocess.match_quality.Quality -</a:t>
            </a:r>
            <a:r>
              <a:rPr lang="en-US" dirty="0" err="1"/>
              <a:t>Dmapred.input.dir</a:t>
            </a:r>
            <a:r>
              <a:rPr lang="en-US" dirty="0"/>
              <a:t>=hdfs</a:t>
            </a:r>
            <a:r>
              <a:rPr lang="en-US" dirty="0" smtClean="0"/>
              <a:t>://master/input_data/quality_perfect.csv </a:t>
            </a:r>
            <a:r>
              <a:rPr lang="en-US" dirty="0"/>
              <a:t>-</a:t>
            </a:r>
            <a:r>
              <a:rPr lang="en-US" dirty="0" err="1"/>
              <a:t>Dweka.classifier</a:t>
            </a:r>
            <a:r>
              <a:rPr lang="en-US" dirty="0"/>
              <a:t>=</a:t>
            </a:r>
            <a:r>
              <a:rPr lang="en-US" dirty="0" err="1"/>
              <a:t>weka.classifiers.trees.LMT</a:t>
            </a:r>
            <a:r>
              <a:rPr lang="en-US" dirty="0"/>
              <a:t> -Dmatching.blocking.key.generators.0.matching.tokenizer.ngram.n=3 -</a:t>
            </a:r>
            <a:r>
              <a:rPr lang="en-US" dirty="0" err="1"/>
              <a:t>Dmatching.blocking.key.generators</a:t>
            </a:r>
            <a:r>
              <a:rPr lang="en-US" dirty="0"/>
              <a:t>=de.uni_leipzig.dbs.cloud_matching.map_reduce.record.blocking.Tokenize,de.uni_leipzig.dbs.cloud_matching.map_reduce.record.blocking.Suffix -Dmatching.blocking.key.generators.0.matching.attribute.tokenizer=de.uni_leipzig.dbs.cloud_matching.map_reduce.record.tokenize.NgramTokenizer -</a:t>
            </a:r>
            <a:r>
              <a:rPr lang="en-US" dirty="0" err="1"/>
              <a:t>Dmapred.output.dir</a:t>
            </a:r>
            <a:r>
              <a:rPr lang="en-US" dirty="0"/>
              <a:t>=hdfs</a:t>
            </a:r>
            <a:r>
              <a:rPr lang="en-US" dirty="0" smtClean="0"/>
              <a:t>://master/out </a:t>
            </a:r>
            <a:r>
              <a:rPr lang="en-US" dirty="0"/>
              <a:t>-</a:t>
            </a:r>
            <a:r>
              <a:rPr lang="en-US" dirty="0" err="1"/>
              <a:t>Dmatching.generate.stats</a:t>
            </a:r>
            <a:r>
              <a:rPr lang="en-US" dirty="0"/>
              <a:t>=false -</a:t>
            </a:r>
            <a:r>
              <a:rPr lang="en-US" dirty="0" err="1"/>
              <a:t>Dmatching.was.dual.source</a:t>
            </a:r>
            <a:r>
              <a:rPr lang="en-US" dirty="0"/>
              <a:t>=true -Dmatching.blocking.key.generators.0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-Dfs.default.name=hdfs</a:t>
            </a:r>
            <a:r>
              <a:rPr lang="en-US" dirty="0" smtClean="0"/>
              <a:t>://master:8020 </a:t>
            </a:r>
            <a:r>
              <a:rPr lang="en-US" dirty="0"/>
              <a:t>-</a:t>
            </a:r>
            <a:r>
              <a:rPr lang="en-US" dirty="0" err="1"/>
              <a:t>Dmatching.matcher</a:t>
            </a:r>
            <a:r>
              <a:rPr lang="en-US" dirty="0"/>
              <a:t>=de.uni_leipzig.dbs.cloud_matching.map_reduce.matching.WekaClassificationMatcher -Dmatching.blocking.key.generators.0.matching.blocking.key.attributes=1 -</a:t>
            </a:r>
            <a:r>
              <a:rPr lang="en-US" dirty="0" err="1"/>
              <a:t>Dmatching.dual.source</a:t>
            </a:r>
            <a:r>
              <a:rPr lang="en-US" dirty="0"/>
              <a:t>=true -</a:t>
            </a:r>
            <a:r>
              <a:rPr lang="en-US" dirty="0" err="1"/>
              <a:t>Dredundancy.handling</a:t>
            </a:r>
            <a:r>
              <a:rPr lang="en-US" dirty="0"/>
              <a:t>=true -</a:t>
            </a:r>
            <a:r>
              <a:rPr lang="en-US" dirty="0" err="1"/>
              <a:t>Dlearning.training.data.file.csv.header</a:t>
            </a:r>
            <a:r>
              <a:rPr lang="en-US" dirty="0"/>
              <a:t>=true -Dmatching.blocking.key.generators.1.matching.blocking.key.attributes=2 -</a:t>
            </a:r>
            <a:r>
              <a:rPr lang="en-US" dirty="0" err="1"/>
              <a:t>Dmatching.attributes.in.result</a:t>
            </a:r>
            <a:r>
              <a:rPr lang="en-US" dirty="0"/>
              <a:t>=1,4 -</a:t>
            </a:r>
            <a:r>
              <a:rPr lang="en-US" dirty="0" err="1"/>
              <a:t>Dmatching.similarity.functions</a:t>
            </a:r>
            <a:r>
              <a:rPr lang="en-US" dirty="0"/>
              <a:t>=de.uni_leipzig.dbs.cloud_matching.map_reduce.matching.Levenshtein,de.uni_leipzig.dbs.cloud_matching.map_reduce.matching.TFIDFSimilarity -</a:t>
            </a:r>
            <a:r>
              <a:rPr lang="en-US" dirty="0" err="1"/>
              <a:t>Dcsv.header.range</a:t>
            </a:r>
            <a:r>
              <a:rPr lang="en-US" dirty="0"/>
              <a:t>=true -</a:t>
            </a:r>
            <a:r>
              <a:rPr lang="en-US" dirty="0" err="1" smtClean="0"/>
              <a:t>Dmapred.job.tracker</a:t>
            </a:r>
            <a:r>
              <a:rPr lang="en-US" dirty="0" smtClean="0"/>
              <a:t>=master:8021 </a:t>
            </a:r>
            <a:r>
              <a:rPr lang="en-US" dirty="0"/>
              <a:t>-</a:t>
            </a:r>
            <a:r>
              <a:rPr lang="en-US" dirty="0" err="1"/>
              <a:t>Dcsv.header.domain</a:t>
            </a:r>
            <a:r>
              <a:rPr lang="en-US" dirty="0"/>
              <a:t>=true -</a:t>
            </a:r>
            <a:r>
              <a:rPr lang="en-US" dirty="0" err="1"/>
              <a:t>Dmapred.input.dir.range</a:t>
            </a:r>
            <a:r>
              <a:rPr lang="en-US" dirty="0"/>
              <a:t>=hdfs</a:t>
            </a:r>
            <a:r>
              <a:rPr lang="en-US" dirty="0" smtClean="0"/>
              <a:t>://master/out/blocksplit2 </a:t>
            </a:r>
            <a:r>
              <a:rPr lang="en-US" dirty="0"/>
              <a:t>-Dmatching.blocking.key.generators.1.matching.blocking.key.suffix.length=3 -</a:t>
            </a:r>
            <a:r>
              <a:rPr lang="en-US" dirty="0" err="1"/>
              <a:t>Dmatching.attributes.used</a:t>
            </a:r>
            <a:r>
              <a:rPr lang="en-US" dirty="0"/>
              <a:t>=1,1 -</a:t>
            </a:r>
            <a:r>
              <a:rPr lang="en-US" dirty="0" err="1"/>
              <a:t>Dattributes.normalizers</a:t>
            </a:r>
            <a:r>
              <a:rPr lang="en-US" dirty="0"/>
              <a:t>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</a:t>
            </a:r>
            <a:r>
              <a:rPr lang="en-US" dirty="0" err="1"/>
              <a:t>Dmatching.attributes.in.result.names</a:t>
            </a:r>
            <a:r>
              <a:rPr lang="en-US" dirty="0"/>
              <a:t>=dblp_title_1,dblp_year_1,gs_title_2,gs_year_2 -</a:t>
            </a:r>
            <a:r>
              <a:rPr lang="en-US" dirty="0" err="1"/>
              <a:t>Dlearning.training.data.file</a:t>
            </a:r>
            <a:r>
              <a:rPr lang="en-US" dirty="0"/>
              <a:t>=hdfs</a:t>
            </a:r>
            <a:r>
              <a:rPr lang="en-US" dirty="0" smtClean="0"/>
              <a:t>://master/input_data/train_500_1.csv </a:t>
            </a:r>
            <a:r>
              <a:rPr lang="en-US" dirty="0"/>
              <a:t>-Dmatching.blocking.key.generators.1.matching.blocking.key.normalizers=de.uni_leipzig.dbs.cloud_matching.map_reduce.record.normalize.LowerCase,de.uni_leipzig.dbs.cloud_matching.map_reduce.record.normalize.Punctuation,de.uni_leipzig.dbs.cloud_matching.map_reduce.record.normalize.Trim,de.uni_leipzig.dbs.cloud_matching.map_reduce.record.normalize.Whitespaces -Dmatching.blocking.key.generators.0.matching.tokenizer.ngram.fill=true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smtClean="0"/>
              <a:t>Dedoop: Efficient Deduplication with Hadoop</a:t>
            </a:r>
            <a:endParaRPr lang="en-US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77652" y="1988840"/>
            <a:ext cx="7920880" cy="352839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parameter list for a small two-sources match problem</a:t>
            </a:r>
          </a:p>
          <a:p>
            <a:pPr marL="742950" lvl="1" indent="-285750"/>
            <a:r>
              <a:rPr lang="en-US" dirty="0"/>
              <a:t>Specification and order of (Preprocessing) MapReduce jobs </a:t>
            </a:r>
            <a:br>
              <a:rPr lang="en-US" dirty="0"/>
            </a:br>
            <a:r>
              <a:rPr lang="en-US" dirty="0" smtClean="0"/>
              <a:t>(“</a:t>
            </a:r>
            <a:r>
              <a:rPr lang="en-US" dirty="0"/>
              <a:t>driver classes”)</a:t>
            </a:r>
          </a:p>
          <a:p>
            <a:pPr marL="742950" lvl="1" indent="-285750"/>
            <a:r>
              <a:rPr lang="en-US" dirty="0"/>
              <a:t>Output/input directories (job</a:t>
            </a:r>
            <a:r>
              <a:rPr lang="en-US" baseline="-25000" dirty="0"/>
              <a:t>i+1</a:t>
            </a:r>
            <a:r>
              <a:rPr lang="en-US" dirty="0"/>
              <a:t> consumes output of </a:t>
            </a:r>
            <a:r>
              <a:rPr lang="en-US" dirty="0" err="1" smtClean="0"/>
              <a:t>job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pPr marL="742950" lvl="1" indent="-285750"/>
            <a:r>
              <a:rPr lang="en-US" dirty="0" smtClean="0"/>
              <a:t>Blocking </a:t>
            </a:r>
            <a:r>
              <a:rPr lang="en-US" dirty="0"/>
              <a:t>key generation </a:t>
            </a:r>
            <a:r>
              <a:rPr lang="en-US" dirty="0" smtClean="0"/>
              <a:t>functions </a:t>
            </a:r>
            <a:r>
              <a:rPr lang="en-US" dirty="0"/>
              <a:t>(+parameters)</a:t>
            </a:r>
          </a:p>
          <a:p>
            <a:pPr marL="742950" lvl="1" indent="-285750"/>
            <a:r>
              <a:rPr lang="en-US" dirty="0" smtClean="0"/>
              <a:t>Similarity metrics </a:t>
            </a:r>
            <a:r>
              <a:rPr lang="en-US" dirty="0"/>
              <a:t>(+parameters</a:t>
            </a:r>
            <a:r>
              <a:rPr lang="en-US" dirty="0" smtClean="0"/>
              <a:t>)</a:t>
            </a:r>
          </a:p>
          <a:p>
            <a:pPr marL="742950" lvl="1" indent="-285750"/>
            <a:r>
              <a:rPr lang="en-US" dirty="0" smtClean="0"/>
              <a:t>Id </a:t>
            </a:r>
            <a:r>
              <a:rPr lang="en-US" dirty="0"/>
              <a:t>attributes, output attributes, attribute </a:t>
            </a:r>
            <a:r>
              <a:rPr lang="en-US" dirty="0" smtClean="0"/>
              <a:t>mapping</a:t>
            </a:r>
          </a:p>
          <a:p>
            <a:pPr marL="742950" lvl="1" indent="-285750"/>
            <a:r>
              <a:rPr lang="en-US" dirty="0" smtClean="0"/>
              <a:t>Normalization</a:t>
            </a:r>
          </a:p>
          <a:p>
            <a:pPr marL="742950" lvl="1" indent="-285750"/>
            <a:r>
              <a:rPr lang="en-US" dirty="0" smtClean="0"/>
              <a:t>Match </a:t>
            </a:r>
            <a:r>
              <a:rPr lang="en-US" dirty="0"/>
              <a:t>Rules/Training data &amp; Classifier (+</a:t>
            </a:r>
            <a:r>
              <a:rPr lang="en-US" dirty="0" smtClean="0"/>
              <a:t>parameters)</a:t>
            </a:r>
          </a:p>
          <a:p>
            <a:pPr marL="742950" lvl="1" indent="-285750"/>
            <a:r>
              <a:rPr lang="en-US" dirty="0" smtClean="0"/>
              <a:t>Gold </a:t>
            </a:r>
            <a:r>
              <a:rPr lang="en-US" dirty="0"/>
              <a:t>Standard for Quality </a:t>
            </a:r>
            <a:r>
              <a:rPr lang="en-US" dirty="0" smtClean="0"/>
              <a:t>evaluation</a:t>
            </a:r>
            <a:endParaRPr lang="en-US" dirty="0"/>
          </a:p>
          <a:p>
            <a:pPr lvl="1"/>
            <a:endParaRPr lang="en-US" sz="1400" dirty="0" smtClean="0">
              <a:latin typeface="Lucida Console" pitchFamily="49" charset="0"/>
            </a:endParaRPr>
          </a:p>
          <a:p>
            <a:pPr lvl="1"/>
            <a:endParaRPr lang="en-US" sz="1400" dirty="0" smtClean="0">
              <a:latin typeface="Lucida Console" pitchFamily="49" charset="0"/>
            </a:endParaRPr>
          </a:p>
          <a:p>
            <a:pPr lvl="1"/>
            <a:endParaRPr lang="en-US" sz="1400" dirty="0" smtClean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Dedoop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 smtClean="0"/>
              <a:t>Dedoop: Efficient Deduplication with Hadoop</a:t>
            </a:r>
            <a:endParaRPr lang="en-US" dirty="0"/>
          </a:p>
        </p:txBody>
      </p:sp>
      <p:sp>
        <p:nvSpPr>
          <p:cNvPr id="6" name="Flowchart: Magnetic Disk 4"/>
          <p:cNvSpPr/>
          <p:nvPr/>
        </p:nvSpPr>
        <p:spPr>
          <a:xfrm>
            <a:off x="3083496" y="2397968"/>
            <a:ext cx="533400" cy="4572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" name="Cube 5"/>
          <p:cNvSpPr/>
          <p:nvPr/>
        </p:nvSpPr>
        <p:spPr>
          <a:xfrm>
            <a:off x="3769296" y="1940768"/>
            <a:ext cx="1143000" cy="762000"/>
          </a:xfrm>
          <a:prstGeom prst="cube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8" name="Cube 6"/>
          <p:cNvSpPr/>
          <p:nvPr/>
        </p:nvSpPr>
        <p:spPr>
          <a:xfrm>
            <a:off x="4988496" y="1940768"/>
            <a:ext cx="1600200" cy="762000"/>
          </a:xfrm>
          <a:prstGeom prst="cube">
            <a:avLst>
              <a:gd name="adj" fmla="val 1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Similarity</a:t>
            </a:r>
            <a:br>
              <a:rPr lang="en-US" dirty="0" smtClean="0"/>
            </a:br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9" name="Cube 7"/>
          <p:cNvSpPr/>
          <p:nvPr/>
        </p:nvSpPr>
        <p:spPr>
          <a:xfrm>
            <a:off x="6664896" y="1940768"/>
            <a:ext cx="1524000" cy="762000"/>
          </a:xfrm>
          <a:prstGeom prst="cube">
            <a:avLst>
              <a:gd name="adj" fmla="val 1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</a:t>
            </a:r>
            <a:br>
              <a:rPr lang="en-US" dirty="0" smtClean="0"/>
            </a:br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0" name="Flowchart: Magnetic Disk 8"/>
          <p:cNvSpPr/>
          <p:nvPr/>
        </p:nvSpPr>
        <p:spPr>
          <a:xfrm>
            <a:off x="8265096" y="2016968"/>
            <a:ext cx="685800" cy="6858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r>
              <a:rPr lang="en-US" dirty="0" smtClean="0">
                <a:sym typeface="Symbol"/>
              </a:rPr>
              <a:t>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RS</a:t>
            </a:r>
            <a:endParaRPr lang="en-US" dirty="0"/>
          </a:p>
        </p:txBody>
      </p:sp>
      <p:sp>
        <p:nvSpPr>
          <p:cNvPr id="11" name="Right Arrow 9"/>
          <p:cNvSpPr/>
          <p:nvPr/>
        </p:nvSpPr>
        <p:spPr>
          <a:xfrm>
            <a:off x="4836096" y="2245568"/>
            <a:ext cx="3048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ght Arrow 10"/>
          <p:cNvSpPr/>
          <p:nvPr/>
        </p:nvSpPr>
        <p:spPr>
          <a:xfrm>
            <a:off x="6512496" y="2245568"/>
            <a:ext cx="3048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ight Arrow 14"/>
          <p:cNvSpPr/>
          <p:nvPr/>
        </p:nvSpPr>
        <p:spPr>
          <a:xfrm>
            <a:off x="8036496" y="2245568"/>
            <a:ext cx="3048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owchart: Magnetic Disk 15"/>
          <p:cNvSpPr/>
          <p:nvPr/>
        </p:nvSpPr>
        <p:spPr>
          <a:xfrm>
            <a:off x="264096" y="1940768"/>
            <a:ext cx="914400" cy="8382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</a:t>
            </a:r>
            <a:r>
              <a:rPr lang="en-US" dirty="0" smtClean="0">
                <a:sym typeface="Symbol"/>
              </a:rPr>
              <a:t>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RS [0,1]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Cube 16"/>
          <p:cNvSpPr/>
          <p:nvPr/>
        </p:nvSpPr>
        <p:spPr>
          <a:xfrm>
            <a:off x="1330896" y="1940768"/>
            <a:ext cx="1295400" cy="762000"/>
          </a:xfrm>
          <a:prstGeom prst="cube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16" name="Right Arrow 19"/>
          <p:cNvSpPr/>
          <p:nvPr/>
        </p:nvSpPr>
        <p:spPr>
          <a:xfrm>
            <a:off x="1102296" y="2245568"/>
            <a:ext cx="3048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20"/>
          <p:cNvSpPr/>
          <p:nvPr/>
        </p:nvSpPr>
        <p:spPr>
          <a:xfrm>
            <a:off x="1955736" y="1712168"/>
            <a:ext cx="539496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22"/>
          <p:cNvSpPr/>
          <p:nvPr/>
        </p:nvSpPr>
        <p:spPr>
          <a:xfrm rot="16200000">
            <a:off x="1826196" y="1826468"/>
            <a:ext cx="3048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ight Arrow 23"/>
          <p:cNvSpPr/>
          <p:nvPr/>
        </p:nvSpPr>
        <p:spPr>
          <a:xfrm rot="5400000">
            <a:off x="7160196" y="1750268"/>
            <a:ext cx="3048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lowchart: Magnetic Disk 24"/>
          <p:cNvSpPr/>
          <p:nvPr/>
        </p:nvSpPr>
        <p:spPr>
          <a:xfrm>
            <a:off x="3083496" y="1864568"/>
            <a:ext cx="533400" cy="4572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1" name="Right Arrow 21"/>
          <p:cNvSpPr/>
          <p:nvPr/>
        </p:nvSpPr>
        <p:spPr>
          <a:xfrm rot="2700000">
            <a:off x="3576881" y="2091253"/>
            <a:ext cx="3048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ight Arrow 25"/>
          <p:cNvSpPr/>
          <p:nvPr/>
        </p:nvSpPr>
        <p:spPr>
          <a:xfrm rot="18900000" flipV="1">
            <a:off x="3576881" y="2396053"/>
            <a:ext cx="3048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8"/>
          <p:cNvSpPr/>
          <p:nvPr/>
        </p:nvSpPr>
        <p:spPr>
          <a:xfrm>
            <a:off x="187896" y="1331168"/>
            <a:ext cx="8839200" cy="1600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9"/>
          <p:cNvSpPr/>
          <p:nvPr/>
        </p:nvSpPr>
        <p:spPr>
          <a:xfrm>
            <a:off x="340296" y="1178768"/>
            <a:ext cx="2286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General ER Workflow</a:t>
            </a:r>
            <a:endParaRPr lang="de-DE" dirty="0"/>
          </a:p>
        </p:txBody>
      </p:sp>
      <p:sp>
        <p:nvSpPr>
          <p:cNvPr id="25" name="Rectangle 30"/>
          <p:cNvSpPr/>
          <p:nvPr/>
        </p:nvSpPr>
        <p:spPr>
          <a:xfrm>
            <a:off x="187896" y="5598368"/>
            <a:ext cx="8839200" cy="990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31"/>
          <p:cNvSpPr/>
          <p:nvPr/>
        </p:nvSpPr>
        <p:spPr>
          <a:xfrm>
            <a:off x="340296" y="6436568"/>
            <a:ext cx="4038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General </a:t>
            </a:r>
            <a:r>
              <a:rPr lang="de-DE" dirty="0" err="1" smtClean="0"/>
              <a:t>Dedoop‘s</a:t>
            </a:r>
            <a:r>
              <a:rPr lang="de-DE" dirty="0" smtClean="0"/>
              <a:t> </a:t>
            </a:r>
            <a:r>
              <a:rPr lang="de-DE" dirty="0" err="1" smtClean="0"/>
              <a:t>MapReduce</a:t>
            </a:r>
            <a:r>
              <a:rPr lang="de-DE" dirty="0" smtClean="0"/>
              <a:t> Workflow</a:t>
            </a:r>
            <a:endParaRPr lang="de-DE" dirty="0"/>
          </a:p>
        </p:txBody>
      </p:sp>
      <p:sp>
        <p:nvSpPr>
          <p:cNvPr id="27" name="Flowchart: Multidocument 58"/>
          <p:cNvSpPr/>
          <p:nvPr/>
        </p:nvSpPr>
        <p:spPr>
          <a:xfrm>
            <a:off x="492696" y="3388568"/>
            <a:ext cx="2057400" cy="1066800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91440" rIns="0" bIns="0" rtlCol="0" anchor="ctr"/>
          <a:lstStyle/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</a:t>
            </a:r>
            <a:r>
              <a:rPr lang="de-DE" sz="1600" dirty="0" err="1" smtClean="0"/>
              <a:t>Decision</a:t>
            </a:r>
            <a:r>
              <a:rPr lang="de-DE" sz="1600" dirty="0" smtClean="0"/>
              <a:t> </a:t>
            </a:r>
            <a:r>
              <a:rPr lang="de-DE" sz="1600" dirty="0" err="1" smtClean="0"/>
              <a:t>Tree</a:t>
            </a:r>
            <a:endParaRPr lang="de-DE" sz="1600" dirty="0" smtClean="0"/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</a:t>
            </a:r>
            <a:r>
              <a:rPr lang="de-DE" sz="1600" dirty="0" err="1" smtClean="0"/>
              <a:t>Logistic</a:t>
            </a:r>
            <a:r>
              <a:rPr lang="de-DE" sz="1600" dirty="0" smtClean="0"/>
              <a:t> Regression</a:t>
            </a:r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SVM</a:t>
            </a:r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…</a:t>
            </a:r>
            <a:endParaRPr lang="de-DE" sz="1600" dirty="0"/>
          </a:p>
        </p:txBody>
      </p:sp>
      <p:sp>
        <p:nvSpPr>
          <p:cNvPr id="28" name="Flowchart: Multidocument 59"/>
          <p:cNvSpPr/>
          <p:nvPr/>
        </p:nvSpPr>
        <p:spPr>
          <a:xfrm>
            <a:off x="2702496" y="3388568"/>
            <a:ext cx="2438400" cy="1066800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91440" rIns="0" bIns="0" rtlCol="0" anchor="ctr"/>
          <a:lstStyle/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Standard </a:t>
            </a:r>
            <a:r>
              <a:rPr lang="de-DE" sz="1600" dirty="0" err="1" smtClean="0"/>
              <a:t>Blocking</a:t>
            </a:r>
            <a:endParaRPr lang="de-DE" sz="1600" dirty="0" smtClean="0"/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</a:t>
            </a:r>
            <a:r>
              <a:rPr lang="de-DE" sz="1600" dirty="0" err="1" smtClean="0"/>
              <a:t>Sorted</a:t>
            </a:r>
            <a:r>
              <a:rPr lang="de-DE" sz="1600" dirty="0" smtClean="0"/>
              <a:t> </a:t>
            </a:r>
            <a:r>
              <a:rPr lang="de-DE" sz="1600" dirty="0" err="1" smtClean="0"/>
              <a:t>Neighborhood</a:t>
            </a:r>
            <a:endParaRPr lang="de-DE" sz="1600" dirty="0" smtClean="0"/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</a:t>
            </a:r>
            <a:r>
              <a:rPr lang="de-DE" sz="1600" dirty="0" err="1" smtClean="0"/>
              <a:t>PPJoin</a:t>
            </a:r>
            <a:r>
              <a:rPr lang="de-DE" sz="1600" smtClean="0"/>
              <a:t>+</a:t>
            </a:r>
            <a:endParaRPr lang="de-DE" sz="1600" dirty="0" smtClean="0"/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…</a:t>
            </a:r>
            <a:endParaRPr lang="de-DE" sz="1600" dirty="0"/>
          </a:p>
        </p:txBody>
      </p:sp>
      <p:sp>
        <p:nvSpPr>
          <p:cNvPr id="29" name="Flowchart: Multidocument 60"/>
          <p:cNvSpPr/>
          <p:nvPr/>
        </p:nvSpPr>
        <p:spPr>
          <a:xfrm>
            <a:off x="6969696" y="3388568"/>
            <a:ext cx="1447800" cy="1066800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91440" rIns="0" bIns="0" rtlCol="0" anchor="ctr"/>
          <a:lstStyle/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</a:t>
            </a:r>
            <a:r>
              <a:rPr lang="de-DE" sz="1600" dirty="0" err="1" smtClean="0"/>
              <a:t>Threshold</a:t>
            </a:r>
            <a:endParaRPr lang="de-DE" sz="1600" dirty="0" smtClean="0"/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Match </a:t>
            </a:r>
            <a:r>
              <a:rPr lang="de-DE" sz="1600" dirty="0" err="1" smtClean="0"/>
              <a:t>rules</a:t>
            </a:r>
            <a:endParaRPr lang="de-DE" sz="1600" dirty="0" smtClean="0"/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ML model</a:t>
            </a:r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…</a:t>
            </a:r>
            <a:endParaRPr lang="de-DE" sz="1600" dirty="0"/>
          </a:p>
        </p:txBody>
      </p:sp>
      <p:sp>
        <p:nvSpPr>
          <p:cNvPr id="30" name="Flowchart: Multidocument 61"/>
          <p:cNvSpPr/>
          <p:nvPr/>
        </p:nvSpPr>
        <p:spPr>
          <a:xfrm>
            <a:off x="5217096" y="3388568"/>
            <a:ext cx="1600200" cy="1066800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91440" rIns="0" bIns="0" rtlCol="0" anchor="ctr"/>
          <a:lstStyle/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Edit </a:t>
            </a:r>
            <a:r>
              <a:rPr lang="de-DE" sz="1600" dirty="0" err="1" smtClean="0"/>
              <a:t>Distance</a:t>
            </a:r>
            <a:endParaRPr lang="de-DE" sz="1600" dirty="0" smtClean="0"/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n-gram</a:t>
            </a:r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TFIDF</a:t>
            </a:r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…</a:t>
            </a:r>
            <a:endParaRPr lang="de-DE" sz="1600" dirty="0"/>
          </a:p>
        </p:txBody>
      </p:sp>
      <p:sp>
        <p:nvSpPr>
          <p:cNvPr id="31" name="Flowchart: Document 63"/>
          <p:cNvSpPr/>
          <p:nvPr/>
        </p:nvSpPr>
        <p:spPr>
          <a:xfrm>
            <a:off x="2987824" y="4302968"/>
            <a:ext cx="2133600" cy="838200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182880" rIns="0" bIns="0" rtlCol="0" anchor="ctr"/>
          <a:lstStyle/>
          <a:p>
            <a:pPr>
              <a:lnSpc>
                <a:spcPts val="1600"/>
              </a:lnSpc>
            </a:pPr>
            <a:r>
              <a:rPr lang="de-DE" sz="1600" dirty="0" err="1" smtClean="0"/>
              <a:t>Blocking</a:t>
            </a:r>
            <a:r>
              <a:rPr lang="de-DE" sz="1600" dirty="0" smtClean="0"/>
              <a:t> Key Generators</a:t>
            </a:r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</a:t>
            </a:r>
            <a:r>
              <a:rPr lang="de-DE" sz="1600" dirty="0" err="1" smtClean="0"/>
              <a:t>Prefix</a:t>
            </a:r>
            <a:endParaRPr lang="de-DE" sz="1600" dirty="0" smtClean="0"/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Token-</a:t>
            </a:r>
            <a:r>
              <a:rPr lang="de-DE" sz="1600" dirty="0" err="1" smtClean="0"/>
              <a:t>based</a:t>
            </a:r>
            <a:r>
              <a:rPr lang="de-DE" sz="1600" dirty="0" smtClean="0"/>
              <a:t> </a:t>
            </a:r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r>
              <a:rPr lang="de-DE" sz="1600" dirty="0" smtClean="0"/>
              <a:t> …</a:t>
            </a:r>
            <a:endParaRPr lang="de-DE" sz="1600" dirty="0"/>
          </a:p>
        </p:txBody>
      </p:sp>
      <p:sp>
        <p:nvSpPr>
          <p:cNvPr id="32" name="Cube 65"/>
          <p:cNvSpPr/>
          <p:nvPr/>
        </p:nvSpPr>
        <p:spPr>
          <a:xfrm>
            <a:off x="797496" y="5674568"/>
            <a:ext cx="1600200" cy="685800"/>
          </a:xfrm>
          <a:prstGeom prst="cube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i="1" dirty="0" smtClean="0"/>
              <a:t>Classifier</a:t>
            </a:r>
          </a:p>
          <a:p>
            <a:pPr algn="ctr"/>
            <a:r>
              <a:rPr lang="en-US" i="1" dirty="0" smtClean="0"/>
              <a:t>Training Job</a:t>
            </a:r>
            <a:endParaRPr lang="en-US" i="1" dirty="0"/>
          </a:p>
        </p:txBody>
      </p:sp>
      <p:sp>
        <p:nvSpPr>
          <p:cNvPr id="33" name="Cube 66"/>
          <p:cNvSpPr/>
          <p:nvPr/>
        </p:nvSpPr>
        <p:spPr>
          <a:xfrm>
            <a:off x="2702496" y="5674568"/>
            <a:ext cx="1600200" cy="685800"/>
          </a:xfrm>
          <a:prstGeom prst="cube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i="1" dirty="0" smtClean="0"/>
              <a:t>Data </a:t>
            </a:r>
          </a:p>
          <a:p>
            <a:pPr algn="ctr"/>
            <a:r>
              <a:rPr lang="en-US" i="1" dirty="0" smtClean="0"/>
              <a:t>Analysis Job</a:t>
            </a:r>
            <a:endParaRPr lang="en-US" i="1" dirty="0"/>
          </a:p>
        </p:txBody>
      </p:sp>
      <p:sp>
        <p:nvSpPr>
          <p:cNvPr id="34" name="Cube 67"/>
          <p:cNvSpPr/>
          <p:nvPr/>
        </p:nvSpPr>
        <p:spPr>
          <a:xfrm>
            <a:off x="4531296" y="5674568"/>
            <a:ext cx="3581400" cy="685800"/>
          </a:xfrm>
          <a:prstGeom prst="cube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Blocking-based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Matching</a:t>
            </a:r>
            <a:r>
              <a:rPr lang="de-DE" dirty="0" smtClean="0">
                <a:solidFill>
                  <a:schemeClr val="bg1"/>
                </a:solidFill>
              </a:rPr>
              <a:t> Job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Rectangle 69"/>
          <p:cNvSpPr/>
          <p:nvPr/>
        </p:nvSpPr>
        <p:spPr>
          <a:xfrm>
            <a:off x="187896" y="3312368"/>
            <a:ext cx="8839200" cy="1905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tangle 68"/>
          <p:cNvSpPr/>
          <p:nvPr/>
        </p:nvSpPr>
        <p:spPr>
          <a:xfrm rot="16200000">
            <a:off x="-536004" y="4112468"/>
            <a:ext cx="1447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Kernel</a:t>
            </a:r>
          </a:p>
        </p:txBody>
      </p:sp>
      <p:sp>
        <p:nvSpPr>
          <p:cNvPr id="37" name="Right Arrow 70"/>
          <p:cNvSpPr/>
          <p:nvPr/>
        </p:nvSpPr>
        <p:spPr>
          <a:xfrm>
            <a:off x="2397696" y="5979368"/>
            <a:ext cx="3048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ight Arrow 71"/>
          <p:cNvSpPr/>
          <p:nvPr/>
        </p:nvSpPr>
        <p:spPr>
          <a:xfrm>
            <a:off x="4226496" y="5979368"/>
            <a:ext cx="3048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ight Arrow 72"/>
          <p:cNvSpPr/>
          <p:nvPr/>
        </p:nvSpPr>
        <p:spPr>
          <a:xfrm rot="5400000">
            <a:off x="3807396" y="5304454"/>
            <a:ext cx="304800" cy="228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ight Arrow 73"/>
          <p:cNvSpPr/>
          <p:nvPr/>
        </p:nvSpPr>
        <p:spPr>
          <a:xfrm rot="16200000" flipV="1">
            <a:off x="3807396" y="3020268"/>
            <a:ext cx="304800" cy="228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224216" y="1873399"/>
            <a:ext cx="1508760" cy="917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448382" y="3505379"/>
            <a:ext cx="1866987" cy="1017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3683521" y="1855730"/>
            <a:ext cx="1275177" cy="925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2599209" y="3489248"/>
            <a:ext cx="2484962" cy="1638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943920" y="1844824"/>
            <a:ext cx="1697262" cy="925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5170418" y="3491459"/>
            <a:ext cx="1542965" cy="1017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6635849" y="1857173"/>
            <a:ext cx="1542965" cy="925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6915594" y="3494284"/>
            <a:ext cx="1402695" cy="1017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752319" y="5602769"/>
            <a:ext cx="1697262" cy="841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2627784" y="5589240"/>
            <a:ext cx="1751112" cy="841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4433595" y="5589240"/>
            <a:ext cx="3753663" cy="841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4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1" grpId="0" animBg="1"/>
      <p:bldP spid="41" grpId="1" animBg="1"/>
      <p:bldP spid="42" grpId="0" animBg="1"/>
      <p:bldP spid="42" grpId="2" animBg="1"/>
      <p:bldP spid="43" grpId="0" animBg="1"/>
      <p:bldP spid="43" grpId="2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Browser-based </a:t>
            </a:r>
            <a:r>
              <a:rPr lang="en-US" dirty="0"/>
              <a:t>workflow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Graphical HDFS file manager and File-Viewer</a:t>
            </a:r>
          </a:p>
          <a:p>
            <a:pPr lvl="1"/>
            <a:r>
              <a:rPr lang="en-US" dirty="0" smtClean="0"/>
              <a:t>Support common file operations</a:t>
            </a:r>
            <a:endParaRPr lang="en-US" dirty="0"/>
          </a:p>
          <a:p>
            <a:pPr lvl="1"/>
            <a:r>
              <a:rPr lang="en-US" dirty="0" smtClean="0"/>
              <a:t>Simple metadata operations to facilitates </a:t>
            </a:r>
            <a:r>
              <a:rPr lang="en-US" dirty="0"/>
              <a:t>workflow </a:t>
            </a:r>
            <a:r>
              <a:rPr lang="en-US" dirty="0" smtClean="0"/>
              <a:t>definition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Input section</a:t>
            </a:r>
          </a:p>
          <a:p>
            <a:pPr lvl="1"/>
            <a:r>
              <a:rPr lang="en-US" dirty="0" smtClean="0"/>
              <a:t>Select data sources, id attributes, final output directory</a:t>
            </a:r>
          </a:p>
          <a:p>
            <a:pPr lvl="1"/>
            <a:r>
              <a:rPr lang="en-US" dirty="0" smtClean="0"/>
              <a:t>Attributes to appear in match result</a:t>
            </a:r>
          </a:p>
          <a:p>
            <a:pPr lvl="1"/>
            <a:r>
              <a:rPr lang="en-US" dirty="0" smtClean="0"/>
              <a:t>Attribute mapping in case of two 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Blocking Section</a:t>
            </a:r>
          </a:p>
          <a:p>
            <a:pPr lvl="1"/>
            <a:r>
              <a:rPr lang="en-US" dirty="0" smtClean="0"/>
              <a:t>Standard Blocking, Sorted Neighborhood, Cartesian, </a:t>
            </a:r>
            <a:r>
              <a:rPr lang="en-US" dirty="0" err="1" smtClean="0"/>
              <a:t>Tokenset</a:t>
            </a:r>
            <a:r>
              <a:rPr lang="en-US" dirty="0" smtClean="0"/>
              <a:t>-Similarity</a:t>
            </a:r>
            <a:endParaRPr lang="en-US" dirty="0"/>
          </a:p>
          <a:p>
            <a:pPr lvl="1"/>
            <a:r>
              <a:rPr lang="en-US" dirty="0" smtClean="0"/>
              <a:t>Blocking key generation functions</a:t>
            </a:r>
          </a:p>
          <a:p>
            <a:endParaRPr lang="en-US" dirty="0"/>
          </a:p>
          <a:p>
            <a:r>
              <a:rPr lang="en-US" dirty="0" smtClean="0"/>
              <a:t>Matching section</a:t>
            </a:r>
          </a:p>
          <a:p>
            <a:pPr lvl="1"/>
            <a:r>
              <a:rPr lang="en-US" dirty="0" smtClean="0"/>
              <a:t>Similarity Functions</a:t>
            </a:r>
          </a:p>
          <a:p>
            <a:pPr lvl="1"/>
            <a:r>
              <a:rPr lang="en-US" dirty="0" smtClean="0"/>
              <a:t>Match classification (learning-based, threshold-based)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 smtClean="0"/>
              <a:t>Dedoop: Efficient Deduplication with Hadoop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4666"/>
            <a:ext cx="8312727" cy="56362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9" y="1124744"/>
            <a:ext cx="8300467" cy="563335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726023" y="2005566"/>
            <a:ext cx="5472608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312727" cy="5619403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751699" y="4382742"/>
            <a:ext cx="5472608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113653"/>
            <a:ext cx="8312727" cy="562771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699792" y="2422747"/>
            <a:ext cx="5544616" cy="352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0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5|21.9|7.8|5.7|4.1|9.5|6.3|4.7|11.1|2.7|8|7.9|28.3|5.6|18.3|21.2|3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Bildschirmpräsentation (4:3)</PresentationFormat>
  <Paragraphs>306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Times New Roman</vt:lpstr>
      <vt:lpstr>Lucida Console</vt:lpstr>
      <vt:lpstr>Calibri (Textkörper)</vt:lpstr>
      <vt:lpstr>Symbol</vt:lpstr>
      <vt:lpstr>Klarheit</vt:lpstr>
      <vt:lpstr>Dedoop: Efficient Deduplication with Hadoop  </vt:lpstr>
      <vt:lpstr>Entity Resolution</vt:lpstr>
      <vt:lpstr>Entity Resolution (2)</vt:lpstr>
      <vt:lpstr>Outline</vt:lpstr>
      <vt:lpstr>Entity Resolution with MapReduce</vt:lpstr>
      <vt:lpstr>Entity Resolution with MapReduce (2)</vt:lpstr>
      <vt:lpstr>Enormous parameterization effort</vt:lpstr>
      <vt:lpstr>Dedoop Overview</vt:lpstr>
      <vt:lpstr>Browser-based workflow specification</vt:lpstr>
      <vt:lpstr>Workflow submission &amp; progress monitoring</vt:lpstr>
      <vt:lpstr>Load Balancing</vt:lpstr>
      <vt:lpstr>Hadoop@EC2</vt:lpstr>
      <vt:lpstr>Summary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Dedoop: Efficient Deduplication with Hadoop</dc:title>
  <dc:creator>kolb</dc:creator>
  <cp:lastModifiedBy>kolb</cp:lastModifiedBy>
  <cp:revision>396</cp:revision>
  <dcterms:modified xsi:type="dcterms:W3CDTF">2012-10-08T19:17:07Z</dcterms:modified>
</cp:coreProperties>
</file>